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4" r:id="rId3"/>
    <p:sldId id="265" r:id="rId4"/>
    <p:sldId id="302" r:id="rId5"/>
    <p:sldId id="263" r:id="rId6"/>
    <p:sldId id="322" r:id="rId7"/>
    <p:sldId id="301" r:id="rId8"/>
    <p:sldId id="259" r:id="rId9"/>
    <p:sldId id="316" r:id="rId10"/>
    <p:sldId id="258" r:id="rId11"/>
    <p:sldId id="305" r:id="rId12"/>
    <p:sldId id="323" r:id="rId13"/>
    <p:sldId id="317" r:id="rId14"/>
    <p:sldId id="324" r:id="rId15"/>
    <p:sldId id="320" r:id="rId16"/>
    <p:sldId id="318" r:id="rId17"/>
    <p:sldId id="319" r:id="rId18"/>
    <p:sldId id="325" r:id="rId19"/>
    <p:sldId id="321" r:id="rId20"/>
    <p:sldId id="303" r:id="rId21"/>
    <p:sldId id="306" r:id="rId22"/>
    <p:sldId id="307" r:id="rId23"/>
    <p:sldId id="315"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F4581-7379-4A78-B057-DB2BCFE3E535}" type="datetimeFigureOut">
              <a:rPr lang="en-AU" smtClean="0"/>
              <a:t>23/11/2025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1C6A6-FF2E-4DAE-ACFE-C36BBC9BC1BC}" type="slidenum">
              <a:rPr lang="en-AU" smtClean="0"/>
              <a:t>‹#›</a:t>
            </a:fld>
            <a:endParaRPr lang="en-AU"/>
          </a:p>
        </p:txBody>
      </p:sp>
    </p:spTree>
    <p:extLst>
      <p:ext uri="{BB962C8B-B14F-4D97-AF65-F5344CB8AC3E}">
        <p14:creationId xmlns:p14="http://schemas.microsoft.com/office/powerpoint/2010/main" val="156081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E1C6A6-FF2E-4DAE-ACFE-C36BBC9BC1BC}" type="slidenum">
              <a:rPr lang="en-AU" smtClean="0"/>
              <a:t>3</a:t>
            </a:fld>
            <a:endParaRPr lang="en-AU"/>
          </a:p>
        </p:txBody>
      </p:sp>
    </p:spTree>
    <p:extLst>
      <p:ext uri="{BB962C8B-B14F-4D97-AF65-F5344CB8AC3E}">
        <p14:creationId xmlns:p14="http://schemas.microsoft.com/office/powerpoint/2010/main" val="745664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F363E-09F8-1584-69BD-4E6DA196E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0A9AB-6E07-F0D0-C54B-CC4D8380F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AA14D-48CE-8041-32D5-44BCDA6F7FD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456B029-12BA-B406-301F-8C08155BDB3C}"/>
              </a:ext>
            </a:extLst>
          </p:cNvPr>
          <p:cNvSpPr>
            <a:spLocks noGrp="1"/>
          </p:cNvSpPr>
          <p:nvPr>
            <p:ph type="sldNum" sz="quarter" idx="5"/>
          </p:nvPr>
        </p:nvSpPr>
        <p:spPr/>
        <p:txBody>
          <a:bodyPr/>
          <a:lstStyle/>
          <a:p>
            <a:fld id="{528D2027-B5F0-4C13-B4D9-34333AED34A9}" type="slidenum">
              <a:rPr lang="en-AU" smtClean="0"/>
              <a:t>19</a:t>
            </a:fld>
            <a:endParaRPr lang="en-AU"/>
          </a:p>
        </p:txBody>
      </p:sp>
    </p:spTree>
    <p:extLst>
      <p:ext uri="{BB962C8B-B14F-4D97-AF65-F5344CB8AC3E}">
        <p14:creationId xmlns:p14="http://schemas.microsoft.com/office/powerpoint/2010/main" val="425247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8D2027-B5F0-4C13-B4D9-34333AED34A9}" type="slidenum">
              <a:rPr lang="en-AU" smtClean="0"/>
              <a:t>20</a:t>
            </a:fld>
            <a:endParaRPr lang="en-AU"/>
          </a:p>
        </p:txBody>
      </p:sp>
    </p:spTree>
    <p:extLst>
      <p:ext uri="{BB962C8B-B14F-4D97-AF65-F5344CB8AC3E}">
        <p14:creationId xmlns:p14="http://schemas.microsoft.com/office/powerpoint/2010/main" val="117315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8D2027-B5F0-4C13-B4D9-34333AED34A9}" type="slidenum">
              <a:rPr lang="en-AU" smtClean="0"/>
              <a:t>21</a:t>
            </a:fld>
            <a:endParaRPr lang="en-AU"/>
          </a:p>
        </p:txBody>
      </p:sp>
    </p:spTree>
    <p:extLst>
      <p:ext uri="{BB962C8B-B14F-4D97-AF65-F5344CB8AC3E}">
        <p14:creationId xmlns:p14="http://schemas.microsoft.com/office/powerpoint/2010/main" val="2020203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CE1C6A6-FF2E-4DAE-ACFE-C36BBC9BC1BC}" type="slidenum">
              <a:rPr lang="en-AU" smtClean="0"/>
              <a:t>6</a:t>
            </a:fld>
            <a:endParaRPr lang="en-AU"/>
          </a:p>
        </p:txBody>
      </p:sp>
    </p:spTree>
    <p:extLst>
      <p:ext uri="{BB962C8B-B14F-4D97-AF65-F5344CB8AC3E}">
        <p14:creationId xmlns:p14="http://schemas.microsoft.com/office/powerpoint/2010/main" val="1404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8D2027-B5F0-4C13-B4D9-34333AED34A9}" type="slidenum">
              <a:rPr lang="en-AU" smtClean="0"/>
              <a:t>11</a:t>
            </a:fld>
            <a:endParaRPr lang="en-AU"/>
          </a:p>
        </p:txBody>
      </p:sp>
    </p:spTree>
    <p:extLst>
      <p:ext uri="{BB962C8B-B14F-4D97-AF65-F5344CB8AC3E}">
        <p14:creationId xmlns:p14="http://schemas.microsoft.com/office/powerpoint/2010/main" val="290678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60A9C-5F25-E7D5-F055-9C08A0292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391DE-2AA3-38F1-143E-E9E2BC9EB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741E8-8F9C-028E-2443-2D51AEF2B90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115D72E-CC8D-6840-9EFF-627B5975B0E0}"/>
              </a:ext>
            </a:extLst>
          </p:cNvPr>
          <p:cNvSpPr>
            <a:spLocks noGrp="1"/>
          </p:cNvSpPr>
          <p:nvPr>
            <p:ph type="sldNum" sz="quarter" idx="5"/>
          </p:nvPr>
        </p:nvSpPr>
        <p:spPr/>
        <p:txBody>
          <a:bodyPr/>
          <a:lstStyle/>
          <a:p>
            <a:fld id="{528D2027-B5F0-4C13-B4D9-34333AED34A9}" type="slidenum">
              <a:rPr lang="en-AU" smtClean="0"/>
              <a:t>12</a:t>
            </a:fld>
            <a:endParaRPr lang="en-AU"/>
          </a:p>
        </p:txBody>
      </p:sp>
    </p:spTree>
    <p:extLst>
      <p:ext uri="{BB962C8B-B14F-4D97-AF65-F5344CB8AC3E}">
        <p14:creationId xmlns:p14="http://schemas.microsoft.com/office/powerpoint/2010/main" val="158096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219C5-54EB-463D-FFCD-8A25F5C82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497B0-2C0E-0761-D348-BAB0A90489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FB3C4-9D97-DA64-0B89-921523C0B4E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9747BE1-0E51-7411-B8EA-AEDF56A92E61}"/>
              </a:ext>
            </a:extLst>
          </p:cNvPr>
          <p:cNvSpPr>
            <a:spLocks noGrp="1"/>
          </p:cNvSpPr>
          <p:nvPr>
            <p:ph type="sldNum" sz="quarter" idx="5"/>
          </p:nvPr>
        </p:nvSpPr>
        <p:spPr/>
        <p:txBody>
          <a:bodyPr/>
          <a:lstStyle/>
          <a:p>
            <a:fld id="{528D2027-B5F0-4C13-B4D9-34333AED34A9}" type="slidenum">
              <a:rPr lang="en-AU" smtClean="0"/>
              <a:t>14</a:t>
            </a:fld>
            <a:endParaRPr lang="en-AU"/>
          </a:p>
        </p:txBody>
      </p:sp>
    </p:spTree>
    <p:extLst>
      <p:ext uri="{BB962C8B-B14F-4D97-AF65-F5344CB8AC3E}">
        <p14:creationId xmlns:p14="http://schemas.microsoft.com/office/powerpoint/2010/main" val="92827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8D2027-B5F0-4C13-B4D9-34333AED34A9}" type="slidenum">
              <a:rPr lang="en-AU" smtClean="0"/>
              <a:t>15</a:t>
            </a:fld>
            <a:endParaRPr lang="en-AU"/>
          </a:p>
        </p:txBody>
      </p:sp>
    </p:spTree>
    <p:extLst>
      <p:ext uri="{BB962C8B-B14F-4D97-AF65-F5344CB8AC3E}">
        <p14:creationId xmlns:p14="http://schemas.microsoft.com/office/powerpoint/2010/main" val="289581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8D2027-B5F0-4C13-B4D9-34333AED34A9}" type="slidenum">
              <a:rPr lang="en-AU" smtClean="0"/>
              <a:t>16</a:t>
            </a:fld>
            <a:endParaRPr lang="en-AU"/>
          </a:p>
        </p:txBody>
      </p:sp>
    </p:spTree>
    <p:extLst>
      <p:ext uri="{BB962C8B-B14F-4D97-AF65-F5344CB8AC3E}">
        <p14:creationId xmlns:p14="http://schemas.microsoft.com/office/powerpoint/2010/main" val="98502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D3411-8094-6A3B-915B-1392236B3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A1468-F91F-6723-B574-7A80F6DEF6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1B432-EC39-0A6A-6FB0-CC44ADF85E2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44E438D-F811-EFB0-4282-3702DAD0D470}"/>
              </a:ext>
            </a:extLst>
          </p:cNvPr>
          <p:cNvSpPr>
            <a:spLocks noGrp="1"/>
          </p:cNvSpPr>
          <p:nvPr>
            <p:ph type="sldNum" sz="quarter" idx="5"/>
          </p:nvPr>
        </p:nvSpPr>
        <p:spPr/>
        <p:txBody>
          <a:bodyPr/>
          <a:lstStyle/>
          <a:p>
            <a:fld id="{528D2027-B5F0-4C13-B4D9-34333AED34A9}" type="slidenum">
              <a:rPr lang="en-AU" smtClean="0"/>
              <a:t>17</a:t>
            </a:fld>
            <a:endParaRPr lang="en-AU"/>
          </a:p>
        </p:txBody>
      </p:sp>
    </p:spTree>
    <p:extLst>
      <p:ext uri="{BB962C8B-B14F-4D97-AF65-F5344CB8AC3E}">
        <p14:creationId xmlns:p14="http://schemas.microsoft.com/office/powerpoint/2010/main" val="417702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6621A-C3BB-84D7-8C32-00C103C5B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8EA80-ADC7-D5C3-823B-344982927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5BB64-2F00-3190-EFD7-1D8959B4AE6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29D4619-8E71-15CF-CE8A-52AA0EEFCA47}"/>
              </a:ext>
            </a:extLst>
          </p:cNvPr>
          <p:cNvSpPr>
            <a:spLocks noGrp="1"/>
          </p:cNvSpPr>
          <p:nvPr>
            <p:ph type="sldNum" sz="quarter" idx="5"/>
          </p:nvPr>
        </p:nvSpPr>
        <p:spPr/>
        <p:txBody>
          <a:bodyPr/>
          <a:lstStyle/>
          <a:p>
            <a:fld id="{528D2027-B5F0-4C13-B4D9-34333AED34A9}" type="slidenum">
              <a:rPr lang="en-AU" smtClean="0"/>
              <a:t>18</a:t>
            </a:fld>
            <a:endParaRPr lang="en-AU"/>
          </a:p>
        </p:txBody>
      </p:sp>
    </p:spTree>
    <p:extLst>
      <p:ext uri="{BB962C8B-B14F-4D97-AF65-F5344CB8AC3E}">
        <p14:creationId xmlns:p14="http://schemas.microsoft.com/office/powerpoint/2010/main" val="170148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8A99-93CC-D1FF-4553-FAB3B9D74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2635284-AC0A-699B-EF3A-9B1B0E897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C79DF60-DA2F-3D91-FBB6-A07085708674}"/>
              </a:ext>
            </a:extLst>
          </p:cNvPr>
          <p:cNvSpPr>
            <a:spLocks noGrp="1"/>
          </p:cNvSpPr>
          <p:nvPr>
            <p:ph type="dt" sz="half" idx="10"/>
          </p:nvPr>
        </p:nvSpPr>
        <p:spPr/>
        <p:txBody>
          <a:bodyPr/>
          <a:lstStyle/>
          <a:p>
            <a:fld id="{DB172AB5-19E1-43E5-97C9-3248CAA3455E}" type="datetimeFigureOut">
              <a:rPr lang="en-AU" smtClean="0"/>
              <a:t>23/11/2025</a:t>
            </a:fld>
            <a:endParaRPr lang="en-AU"/>
          </a:p>
        </p:txBody>
      </p:sp>
      <p:sp>
        <p:nvSpPr>
          <p:cNvPr id="5" name="Footer Placeholder 4">
            <a:extLst>
              <a:ext uri="{FF2B5EF4-FFF2-40B4-BE49-F238E27FC236}">
                <a16:creationId xmlns:a16="http://schemas.microsoft.com/office/drawing/2014/main" id="{50B74D4A-10BE-6D25-F719-3F4C7FAB81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A965440-C429-D006-5615-7DAFDA26D3D3}"/>
              </a:ext>
            </a:extLst>
          </p:cNvPr>
          <p:cNvSpPr>
            <a:spLocks noGrp="1"/>
          </p:cNvSpPr>
          <p:nvPr>
            <p:ph type="sldNum" sz="quarter" idx="12"/>
          </p:nvPr>
        </p:nvSpPr>
        <p:spPr/>
        <p:txBody>
          <a:bodyPr/>
          <a:lstStyle/>
          <a:p>
            <a:fld id="{2A004808-FEB5-4BF1-BD4A-3F97E22C94F5}" type="slidenum">
              <a:rPr lang="en-AU" smtClean="0"/>
              <a:t>‹#›</a:t>
            </a:fld>
            <a:endParaRPr lang="en-AU"/>
          </a:p>
        </p:txBody>
      </p:sp>
    </p:spTree>
    <p:extLst>
      <p:ext uri="{BB962C8B-B14F-4D97-AF65-F5344CB8AC3E}">
        <p14:creationId xmlns:p14="http://schemas.microsoft.com/office/powerpoint/2010/main" val="401879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88C0-424F-5D50-0543-7FED95ECBC9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C2052B-8B01-DFD8-9A24-C65E39BD5B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706D2BB-BB29-DC6F-9C94-ACC19F4E256A}"/>
              </a:ext>
            </a:extLst>
          </p:cNvPr>
          <p:cNvSpPr>
            <a:spLocks noGrp="1"/>
          </p:cNvSpPr>
          <p:nvPr>
            <p:ph type="dt" sz="half" idx="10"/>
          </p:nvPr>
        </p:nvSpPr>
        <p:spPr/>
        <p:txBody>
          <a:bodyPr/>
          <a:lstStyle/>
          <a:p>
            <a:fld id="{DB172AB5-19E1-43E5-97C9-3248CAA3455E}" type="datetimeFigureOut">
              <a:rPr lang="en-AU" smtClean="0"/>
              <a:t>23/11/2025</a:t>
            </a:fld>
            <a:endParaRPr lang="en-AU"/>
          </a:p>
        </p:txBody>
      </p:sp>
      <p:sp>
        <p:nvSpPr>
          <p:cNvPr id="5" name="Footer Placeholder 4">
            <a:extLst>
              <a:ext uri="{FF2B5EF4-FFF2-40B4-BE49-F238E27FC236}">
                <a16:creationId xmlns:a16="http://schemas.microsoft.com/office/drawing/2014/main" id="{D2FC073A-2923-4982-2664-D0B59F768E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A2D0975-1E61-4CB9-68D0-7AE5B6CA2131}"/>
              </a:ext>
            </a:extLst>
          </p:cNvPr>
          <p:cNvSpPr>
            <a:spLocks noGrp="1"/>
          </p:cNvSpPr>
          <p:nvPr>
            <p:ph type="sldNum" sz="quarter" idx="12"/>
          </p:nvPr>
        </p:nvSpPr>
        <p:spPr/>
        <p:txBody>
          <a:bodyPr/>
          <a:lstStyle/>
          <a:p>
            <a:fld id="{2A004808-FEB5-4BF1-BD4A-3F97E22C94F5}" type="slidenum">
              <a:rPr lang="en-AU" smtClean="0"/>
              <a:t>‹#›</a:t>
            </a:fld>
            <a:endParaRPr lang="en-AU"/>
          </a:p>
        </p:txBody>
      </p:sp>
    </p:spTree>
    <p:extLst>
      <p:ext uri="{BB962C8B-B14F-4D97-AF65-F5344CB8AC3E}">
        <p14:creationId xmlns:p14="http://schemas.microsoft.com/office/powerpoint/2010/main" val="268419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69077E-6A0C-0767-4E68-078E631E0A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52335A-BA62-087C-A2CB-8959651A95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BCB0D3C-8E3A-5BC4-0181-280608057C16}"/>
              </a:ext>
            </a:extLst>
          </p:cNvPr>
          <p:cNvSpPr>
            <a:spLocks noGrp="1"/>
          </p:cNvSpPr>
          <p:nvPr>
            <p:ph type="dt" sz="half" idx="10"/>
          </p:nvPr>
        </p:nvSpPr>
        <p:spPr/>
        <p:txBody>
          <a:bodyPr/>
          <a:lstStyle/>
          <a:p>
            <a:fld id="{DB172AB5-19E1-43E5-97C9-3248CAA3455E}" type="datetimeFigureOut">
              <a:rPr lang="en-AU" smtClean="0"/>
              <a:t>23/11/2025</a:t>
            </a:fld>
            <a:endParaRPr lang="en-AU"/>
          </a:p>
        </p:txBody>
      </p:sp>
      <p:sp>
        <p:nvSpPr>
          <p:cNvPr id="5" name="Footer Placeholder 4">
            <a:extLst>
              <a:ext uri="{FF2B5EF4-FFF2-40B4-BE49-F238E27FC236}">
                <a16:creationId xmlns:a16="http://schemas.microsoft.com/office/drawing/2014/main" id="{A35EEA39-48EF-3A1B-0413-F7636C0FE00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554210-79B4-3210-B666-F41606D85984}"/>
              </a:ext>
            </a:extLst>
          </p:cNvPr>
          <p:cNvSpPr>
            <a:spLocks noGrp="1"/>
          </p:cNvSpPr>
          <p:nvPr>
            <p:ph type="sldNum" sz="quarter" idx="12"/>
          </p:nvPr>
        </p:nvSpPr>
        <p:spPr/>
        <p:txBody>
          <a:bodyPr/>
          <a:lstStyle/>
          <a:p>
            <a:fld id="{2A004808-FEB5-4BF1-BD4A-3F97E22C94F5}" type="slidenum">
              <a:rPr lang="en-AU" smtClean="0"/>
              <a:t>‹#›</a:t>
            </a:fld>
            <a:endParaRPr lang="en-AU"/>
          </a:p>
        </p:txBody>
      </p:sp>
    </p:spTree>
    <p:extLst>
      <p:ext uri="{BB962C8B-B14F-4D97-AF65-F5344CB8AC3E}">
        <p14:creationId xmlns:p14="http://schemas.microsoft.com/office/powerpoint/2010/main" val="410879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C6BA-0FE2-C685-24CF-A0BDF790CD7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1C5C0AA-7289-B8BE-9F1F-7343831DA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9DF927E-C128-FC4D-C355-3D563E167A41}"/>
              </a:ext>
            </a:extLst>
          </p:cNvPr>
          <p:cNvSpPr>
            <a:spLocks noGrp="1"/>
          </p:cNvSpPr>
          <p:nvPr>
            <p:ph type="dt" sz="half" idx="10"/>
          </p:nvPr>
        </p:nvSpPr>
        <p:spPr/>
        <p:txBody>
          <a:bodyPr/>
          <a:lstStyle/>
          <a:p>
            <a:fld id="{DB172AB5-19E1-43E5-97C9-3248CAA3455E}" type="datetimeFigureOut">
              <a:rPr lang="en-AU" smtClean="0"/>
              <a:t>23/11/2025</a:t>
            </a:fld>
            <a:endParaRPr lang="en-AU"/>
          </a:p>
        </p:txBody>
      </p:sp>
      <p:sp>
        <p:nvSpPr>
          <p:cNvPr id="5" name="Footer Placeholder 4">
            <a:extLst>
              <a:ext uri="{FF2B5EF4-FFF2-40B4-BE49-F238E27FC236}">
                <a16:creationId xmlns:a16="http://schemas.microsoft.com/office/drawing/2014/main" id="{E1BA8B6F-4761-6402-BDCC-A171524DD73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385121-8AD5-5344-70F6-12C1794E3550}"/>
              </a:ext>
            </a:extLst>
          </p:cNvPr>
          <p:cNvSpPr>
            <a:spLocks noGrp="1"/>
          </p:cNvSpPr>
          <p:nvPr>
            <p:ph type="sldNum" sz="quarter" idx="12"/>
          </p:nvPr>
        </p:nvSpPr>
        <p:spPr/>
        <p:txBody>
          <a:bodyPr/>
          <a:lstStyle/>
          <a:p>
            <a:fld id="{2A004808-FEB5-4BF1-BD4A-3F97E22C94F5}" type="slidenum">
              <a:rPr lang="en-AU" smtClean="0"/>
              <a:t>‹#›</a:t>
            </a:fld>
            <a:endParaRPr lang="en-AU"/>
          </a:p>
        </p:txBody>
      </p:sp>
    </p:spTree>
    <p:extLst>
      <p:ext uri="{BB962C8B-B14F-4D97-AF65-F5344CB8AC3E}">
        <p14:creationId xmlns:p14="http://schemas.microsoft.com/office/powerpoint/2010/main" val="96110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C2DC-A3BA-620D-726D-27BC09F207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B5A405E-448D-F6B3-0D36-B539D20433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09D15D-982C-7C28-AAE9-C1A098AE63B1}"/>
              </a:ext>
            </a:extLst>
          </p:cNvPr>
          <p:cNvSpPr>
            <a:spLocks noGrp="1"/>
          </p:cNvSpPr>
          <p:nvPr>
            <p:ph type="dt" sz="half" idx="10"/>
          </p:nvPr>
        </p:nvSpPr>
        <p:spPr/>
        <p:txBody>
          <a:bodyPr/>
          <a:lstStyle/>
          <a:p>
            <a:fld id="{DB172AB5-19E1-43E5-97C9-3248CAA3455E}" type="datetimeFigureOut">
              <a:rPr lang="en-AU" smtClean="0"/>
              <a:t>23/11/2025</a:t>
            </a:fld>
            <a:endParaRPr lang="en-AU"/>
          </a:p>
        </p:txBody>
      </p:sp>
      <p:sp>
        <p:nvSpPr>
          <p:cNvPr id="5" name="Footer Placeholder 4">
            <a:extLst>
              <a:ext uri="{FF2B5EF4-FFF2-40B4-BE49-F238E27FC236}">
                <a16:creationId xmlns:a16="http://schemas.microsoft.com/office/drawing/2014/main" id="{0CDBE755-A98C-0241-1D6F-14BFB2B62A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1DBD93A-1246-4D5A-C0FB-29547737CAD8}"/>
              </a:ext>
            </a:extLst>
          </p:cNvPr>
          <p:cNvSpPr>
            <a:spLocks noGrp="1"/>
          </p:cNvSpPr>
          <p:nvPr>
            <p:ph type="sldNum" sz="quarter" idx="12"/>
          </p:nvPr>
        </p:nvSpPr>
        <p:spPr/>
        <p:txBody>
          <a:bodyPr/>
          <a:lstStyle/>
          <a:p>
            <a:fld id="{2A004808-FEB5-4BF1-BD4A-3F97E22C94F5}" type="slidenum">
              <a:rPr lang="en-AU" smtClean="0"/>
              <a:t>‹#›</a:t>
            </a:fld>
            <a:endParaRPr lang="en-AU"/>
          </a:p>
        </p:txBody>
      </p:sp>
    </p:spTree>
    <p:extLst>
      <p:ext uri="{BB962C8B-B14F-4D97-AF65-F5344CB8AC3E}">
        <p14:creationId xmlns:p14="http://schemas.microsoft.com/office/powerpoint/2010/main" val="84683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0962-7139-E799-79C2-E435ADADB58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E1553A9-8D61-EEC1-E5FB-96257FEEA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44FCBFD-4C70-10C9-2760-74BFCAF3E3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371CE79-A6E0-D6BF-B6C1-E9086D731448}"/>
              </a:ext>
            </a:extLst>
          </p:cNvPr>
          <p:cNvSpPr>
            <a:spLocks noGrp="1"/>
          </p:cNvSpPr>
          <p:nvPr>
            <p:ph type="dt" sz="half" idx="10"/>
          </p:nvPr>
        </p:nvSpPr>
        <p:spPr/>
        <p:txBody>
          <a:bodyPr/>
          <a:lstStyle/>
          <a:p>
            <a:fld id="{DB172AB5-19E1-43E5-97C9-3248CAA3455E}" type="datetimeFigureOut">
              <a:rPr lang="en-AU" smtClean="0"/>
              <a:t>23/11/2025</a:t>
            </a:fld>
            <a:endParaRPr lang="en-AU"/>
          </a:p>
        </p:txBody>
      </p:sp>
      <p:sp>
        <p:nvSpPr>
          <p:cNvPr id="6" name="Footer Placeholder 5">
            <a:extLst>
              <a:ext uri="{FF2B5EF4-FFF2-40B4-BE49-F238E27FC236}">
                <a16:creationId xmlns:a16="http://schemas.microsoft.com/office/drawing/2014/main" id="{F5802971-0A3E-8995-DE20-763D4F1937D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3BD3913-DC76-55C7-CA83-76A679EC1CDE}"/>
              </a:ext>
            </a:extLst>
          </p:cNvPr>
          <p:cNvSpPr>
            <a:spLocks noGrp="1"/>
          </p:cNvSpPr>
          <p:nvPr>
            <p:ph type="sldNum" sz="quarter" idx="12"/>
          </p:nvPr>
        </p:nvSpPr>
        <p:spPr/>
        <p:txBody>
          <a:bodyPr/>
          <a:lstStyle/>
          <a:p>
            <a:fld id="{2A004808-FEB5-4BF1-BD4A-3F97E22C94F5}" type="slidenum">
              <a:rPr lang="en-AU" smtClean="0"/>
              <a:t>‹#›</a:t>
            </a:fld>
            <a:endParaRPr lang="en-AU"/>
          </a:p>
        </p:txBody>
      </p:sp>
    </p:spTree>
    <p:extLst>
      <p:ext uri="{BB962C8B-B14F-4D97-AF65-F5344CB8AC3E}">
        <p14:creationId xmlns:p14="http://schemas.microsoft.com/office/powerpoint/2010/main" val="196570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7148-C8B0-9AAB-4F38-F015FBC8D78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1B72D02-F4D5-713B-88FD-B901AB132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96B183-1E31-E5D7-94CA-AF00BB099C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88EFA68-6FF3-D394-87E4-FAC075BDDD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B64A4-AEA3-BB69-D15F-96F90CEE89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3BB2FE0-07EB-4A5F-BC27-D941A4023FAE}"/>
              </a:ext>
            </a:extLst>
          </p:cNvPr>
          <p:cNvSpPr>
            <a:spLocks noGrp="1"/>
          </p:cNvSpPr>
          <p:nvPr>
            <p:ph type="dt" sz="half" idx="10"/>
          </p:nvPr>
        </p:nvSpPr>
        <p:spPr/>
        <p:txBody>
          <a:bodyPr/>
          <a:lstStyle/>
          <a:p>
            <a:fld id="{DB172AB5-19E1-43E5-97C9-3248CAA3455E}" type="datetimeFigureOut">
              <a:rPr lang="en-AU" smtClean="0"/>
              <a:t>23/11/2025</a:t>
            </a:fld>
            <a:endParaRPr lang="en-AU"/>
          </a:p>
        </p:txBody>
      </p:sp>
      <p:sp>
        <p:nvSpPr>
          <p:cNvPr id="8" name="Footer Placeholder 7">
            <a:extLst>
              <a:ext uri="{FF2B5EF4-FFF2-40B4-BE49-F238E27FC236}">
                <a16:creationId xmlns:a16="http://schemas.microsoft.com/office/drawing/2014/main" id="{7D69129A-B9F0-E6FB-2A0C-D5C0C7855F6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84C228B-EC4C-28A3-C0E6-27FC3916D4CC}"/>
              </a:ext>
            </a:extLst>
          </p:cNvPr>
          <p:cNvSpPr>
            <a:spLocks noGrp="1"/>
          </p:cNvSpPr>
          <p:nvPr>
            <p:ph type="sldNum" sz="quarter" idx="12"/>
          </p:nvPr>
        </p:nvSpPr>
        <p:spPr/>
        <p:txBody>
          <a:bodyPr/>
          <a:lstStyle/>
          <a:p>
            <a:fld id="{2A004808-FEB5-4BF1-BD4A-3F97E22C94F5}" type="slidenum">
              <a:rPr lang="en-AU" smtClean="0"/>
              <a:t>‹#›</a:t>
            </a:fld>
            <a:endParaRPr lang="en-AU"/>
          </a:p>
        </p:txBody>
      </p:sp>
    </p:spTree>
    <p:extLst>
      <p:ext uri="{BB962C8B-B14F-4D97-AF65-F5344CB8AC3E}">
        <p14:creationId xmlns:p14="http://schemas.microsoft.com/office/powerpoint/2010/main" val="345060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0AE9-4283-BB46-BCEF-711DD450C29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E3ED6CD-98E9-82A1-2FBA-42BDAAE72F2A}"/>
              </a:ext>
            </a:extLst>
          </p:cNvPr>
          <p:cNvSpPr>
            <a:spLocks noGrp="1"/>
          </p:cNvSpPr>
          <p:nvPr>
            <p:ph type="dt" sz="half" idx="10"/>
          </p:nvPr>
        </p:nvSpPr>
        <p:spPr/>
        <p:txBody>
          <a:bodyPr/>
          <a:lstStyle/>
          <a:p>
            <a:fld id="{DB172AB5-19E1-43E5-97C9-3248CAA3455E}" type="datetimeFigureOut">
              <a:rPr lang="en-AU" smtClean="0"/>
              <a:t>23/11/2025</a:t>
            </a:fld>
            <a:endParaRPr lang="en-AU"/>
          </a:p>
        </p:txBody>
      </p:sp>
      <p:sp>
        <p:nvSpPr>
          <p:cNvPr id="4" name="Footer Placeholder 3">
            <a:extLst>
              <a:ext uri="{FF2B5EF4-FFF2-40B4-BE49-F238E27FC236}">
                <a16:creationId xmlns:a16="http://schemas.microsoft.com/office/drawing/2014/main" id="{19B0DE35-3024-B043-BF5D-B5960386D35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CFB50AA-4833-3D4F-C3F8-2ECD4DB39708}"/>
              </a:ext>
            </a:extLst>
          </p:cNvPr>
          <p:cNvSpPr>
            <a:spLocks noGrp="1"/>
          </p:cNvSpPr>
          <p:nvPr>
            <p:ph type="sldNum" sz="quarter" idx="12"/>
          </p:nvPr>
        </p:nvSpPr>
        <p:spPr/>
        <p:txBody>
          <a:bodyPr/>
          <a:lstStyle/>
          <a:p>
            <a:fld id="{2A004808-FEB5-4BF1-BD4A-3F97E22C94F5}" type="slidenum">
              <a:rPr lang="en-AU" smtClean="0"/>
              <a:t>‹#›</a:t>
            </a:fld>
            <a:endParaRPr lang="en-AU"/>
          </a:p>
        </p:txBody>
      </p:sp>
    </p:spTree>
    <p:extLst>
      <p:ext uri="{BB962C8B-B14F-4D97-AF65-F5344CB8AC3E}">
        <p14:creationId xmlns:p14="http://schemas.microsoft.com/office/powerpoint/2010/main" val="26653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9E2C33-8563-91AE-78BD-F8C95BC04684}"/>
              </a:ext>
            </a:extLst>
          </p:cNvPr>
          <p:cNvSpPr>
            <a:spLocks noGrp="1"/>
          </p:cNvSpPr>
          <p:nvPr>
            <p:ph type="dt" sz="half" idx="10"/>
          </p:nvPr>
        </p:nvSpPr>
        <p:spPr/>
        <p:txBody>
          <a:bodyPr/>
          <a:lstStyle/>
          <a:p>
            <a:fld id="{DB172AB5-19E1-43E5-97C9-3248CAA3455E}" type="datetimeFigureOut">
              <a:rPr lang="en-AU" smtClean="0"/>
              <a:t>23/11/2025</a:t>
            </a:fld>
            <a:endParaRPr lang="en-AU"/>
          </a:p>
        </p:txBody>
      </p:sp>
      <p:sp>
        <p:nvSpPr>
          <p:cNvPr id="3" name="Footer Placeholder 2">
            <a:extLst>
              <a:ext uri="{FF2B5EF4-FFF2-40B4-BE49-F238E27FC236}">
                <a16:creationId xmlns:a16="http://schemas.microsoft.com/office/drawing/2014/main" id="{9326A090-A604-9892-A36A-F7C510171F7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B99CB88-02B7-C4BB-7527-C8DCB1D33F1C}"/>
              </a:ext>
            </a:extLst>
          </p:cNvPr>
          <p:cNvSpPr>
            <a:spLocks noGrp="1"/>
          </p:cNvSpPr>
          <p:nvPr>
            <p:ph type="sldNum" sz="quarter" idx="12"/>
          </p:nvPr>
        </p:nvSpPr>
        <p:spPr/>
        <p:txBody>
          <a:bodyPr/>
          <a:lstStyle/>
          <a:p>
            <a:fld id="{2A004808-FEB5-4BF1-BD4A-3F97E22C94F5}" type="slidenum">
              <a:rPr lang="en-AU" smtClean="0"/>
              <a:t>‹#›</a:t>
            </a:fld>
            <a:endParaRPr lang="en-AU"/>
          </a:p>
        </p:txBody>
      </p:sp>
    </p:spTree>
    <p:extLst>
      <p:ext uri="{BB962C8B-B14F-4D97-AF65-F5344CB8AC3E}">
        <p14:creationId xmlns:p14="http://schemas.microsoft.com/office/powerpoint/2010/main" val="24065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6F86-600A-A552-2536-EB9A154B5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7480C64-48C0-840D-A9A7-9E75CE2D8C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598C7FA-9146-7C1F-C542-86B64B229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B87A2A-3156-2E93-813A-DD6EDE026A33}"/>
              </a:ext>
            </a:extLst>
          </p:cNvPr>
          <p:cNvSpPr>
            <a:spLocks noGrp="1"/>
          </p:cNvSpPr>
          <p:nvPr>
            <p:ph type="dt" sz="half" idx="10"/>
          </p:nvPr>
        </p:nvSpPr>
        <p:spPr/>
        <p:txBody>
          <a:bodyPr/>
          <a:lstStyle/>
          <a:p>
            <a:fld id="{DB172AB5-19E1-43E5-97C9-3248CAA3455E}" type="datetimeFigureOut">
              <a:rPr lang="en-AU" smtClean="0"/>
              <a:t>23/11/2025</a:t>
            </a:fld>
            <a:endParaRPr lang="en-AU"/>
          </a:p>
        </p:txBody>
      </p:sp>
      <p:sp>
        <p:nvSpPr>
          <p:cNvPr id="6" name="Footer Placeholder 5">
            <a:extLst>
              <a:ext uri="{FF2B5EF4-FFF2-40B4-BE49-F238E27FC236}">
                <a16:creationId xmlns:a16="http://schemas.microsoft.com/office/drawing/2014/main" id="{F6F65023-740B-0E0C-A821-291FAF53A02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9A740A5-2948-4B49-4CB9-C1A5C42E2537}"/>
              </a:ext>
            </a:extLst>
          </p:cNvPr>
          <p:cNvSpPr>
            <a:spLocks noGrp="1"/>
          </p:cNvSpPr>
          <p:nvPr>
            <p:ph type="sldNum" sz="quarter" idx="12"/>
          </p:nvPr>
        </p:nvSpPr>
        <p:spPr/>
        <p:txBody>
          <a:bodyPr/>
          <a:lstStyle/>
          <a:p>
            <a:fld id="{2A004808-FEB5-4BF1-BD4A-3F97E22C94F5}" type="slidenum">
              <a:rPr lang="en-AU" smtClean="0"/>
              <a:t>‹#›</a:t>
            </a:fld>
            <a:endParaRPr lang="en-AU"/>
          </a:p>
        </p:txBody>
      </p:sp>
    </p:spTree>
    <p:extLst>
      <p:ext uri="{BB962C8B-B14F-4D97-AF65-F5344CB8AC3E}">
        <p14:creationId xmlns:p14="http://schemas.microsoft.com/office/powerpoint/2010/main" val="376895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C504-4BBF-B4B6-FACC-D129D619E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2948DDF-34C3-44BA-0AFA-0D1B42A10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DA01CE6-09A0-3F80-D996-6EF9BE7E0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E35E67-164A-C8FC-4BB0-631528C85861}"/>
              </a:ext>
            </a:extLst>
          </p:cNvPr>
          <p:cNvSpPr>
            <a:spLocks noGrp="1"/>
          </p:cNvSpPr>
          <p:nvPr>
            <p:ph type="dt" sz="half" idx="10"/>
          </p:nvPr>
        </p:nvSpPr>
        <p:spPr/>
        <p:txBody>
          <a:bodyPr/>
          <a:lstStyle/>
          <a:p>
            <a:fld id="{DB172AB5-19E1-43E5-97C9-3248CAA3455E}" type="datetimeFigureOut">
              <a:rPr lang="en-AU" smtClean="0"/>
              <a:t>23/11/2025</a:t>
            </a:fld>
            <a:endParaRPr lang="en-AU"/>
          </a:p>
        </p:txBody>
      </p:sp>
      <p:sp>
        <p:nvSpPr>
          <p:cNvPr id="6" name="Footer Placeholder 5">
            <a:extLst>
              <a:ext uri="{FF2B5EF4-FFF2-40B4-BE49-F238E27FC236}">
                <a16:creationId xmlns:a16="http://schemas.microsoft.com/office/drawing/2014/main" id="{1B022A3D-08A1-196E-6EF0-C7E2BE4E05F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787D8B2-6146-2B5F-F850-798D79F7DC6C}"/>
              </a:ext>
            </a:extLst>
          </p:cNvPr>
          <p:cNvSpPr>
            <a:spLocks noGrp="1"/>
          </p:cNvSpPr>
          <p:nvPr>
            <p:ph type="sldNum" sz="quarter" idx="12"/>
          </p:nvPr>
        </p:nvSpPr>
        <p:spPr/>
        <p:txBody>
          <a:bodyPr/>
          <a:lstStyle/>
          <a:p>
            <a:fld id="{2A004808-FEB5-4BF1-BD4A-3F97E22C94F5}" type="slidenum">
              <a:rPr lang="en-AU" smtClean="0"/>
              <a:t>‹#›</a:t>
            </a:fld>
            <a:endParaRPr lang="en-AU"/>
          </a:p>
        </p:txBody>
      </p:sp>
    </p:spTree>
    <p:extLst>
      <p:ext uri="{BB962C8B-B14F-4D97-AF65-F5344CB8AC3E}">
        <p14:creationId xmlns:p14="http://schemas.microsoft.com/office/powerpoint/2010/main" val="216346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3530FD-DF23-89D0-812D-A4C7BF556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E95C317-85F8-D129-5FDD-93D263F1D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A2D8482-47A7-42C3-0FEE-707EEAAE5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72AB5-19E1-43E5-97C9-3248CAA3455E}" type="datetimeFigureOut">
              <a:rPr lang="en-AU" smtClean="0"/>
              <a:t>23/11/2025</a:t>
            </a:fld>
            <a:endParaRPr lang="en-AU"/>
          </a:p>
        </p:txBody>
      </p:sp>
      <p:sp>
        <p:nvSpPr>
          <p:cNvPr id="5" name="Footer Placeholder 4">
            <a:extLst>
              <a:ext uri="{FF2B5EF4-FFF2-40B4-BE49-F238E27FC236}">
                <a16:creationId xmlns:a16="http://schemas.microsoft.com/office/drawing/2014/main" id="{670D8046-64FB-9EA1-F586-EE82F96386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FC02B31-B1AF-E2DB-709B-8577DB990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04808-FEB5-4BF1-BD4A-3F97E22C94F5}" type="slidenum">
              <a:rPr lang="en-AU" smtClean="0"/>
              <a:t>‹#›</a:t>
            </a:fld>
            <a:endParaRPr lang="en-AU"/>
          </a:p>
        </p:txBody>
      </p:sp>
    </p:spTree>
    <p:extLst>
      <p:ext uri="{BB962C8B-B14F-4D97-AF65-F5344CB8AC3E}">
        <p14:creationId xmlns:p14="http://schemas.microsoft.com/office/powerpoint/2010/main" val="3011843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media/image17.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19.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3" Type="http://schemas.openxmlformats.org/officeDocument/2006/relationships/hyperlink" Target="https://www.alrc.gov.au/publication/pathways-to-justice-inquiry-into-the-incarceration-rate-of-aboriginal-and-torres-strait-islander-peoples-alrc-report-133/4-justice-reinvestment/what-is-justice-reinvestment" TargetMode="External"/><Relationship Id="rId7" Type="http://schemas.openxmlformats.org/officeDocument/2006/relationships/hyperlink" Target="https://search.informit.org/doi/reader/10.3316/agispt.2020021102451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ojp.gov/ncjrs/virtual-library/abstracts/justice-reinvestment-north-carolina-three-years-later" TargetMode="External"/><Relationship Id="rId5" Type="http://schemas.openxmlformats.org/officeDocument/2006/relationships/hyperlink" Target="https://humanrights.gov.au/our-work/aboriginal-and-torres-strait-islander-social-justice/publications/social-justice-report-1" TargetMode="External"/><Relationship Id="rId4" Type="http://schemas.openxmlformats.org/officeDocument/2006/relationships/hyperlink" Target="https://www.commonwealthfoundation.org/2019/07/01/does-justice-reinvestment-wor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justreinvest.org.au/community/bourke-maranguka/" TargetMode="External"/><Relationship Id="rId7" Type="http://schemas.openxmlformats.org/officeDocument/2006/relationships/hyperlink" Target="https://www.facebook.com/photo?fbid=738343155616049&amp;set=ecnf.100083211133121" TargetMode="External"/><Relationship Id="rId2" Type="http://schemas.openxmlformats.org/officeDocument/2006/relationships/hyperlink" Target="https://assets.ombudsman.vic.gov.au/assets/Reports/Parliamentary-Reports/1-PDF-Report-Files/Investigation-into-the-rehabilitation-and-reintegration-of-prisoners-in-Victoria.pdf?mtime=20191217123824" TargetMode="External"/><Relationship Id="rId1" Type="http://schemas.openxmlformats.org/officeDocument/2006/relationships/slideLayout" Target="../slideLayouts/slideLayout2.xml"/><Relationship Id="rId6" Type="http://schemas.openxmlformats.org/officeDocument/2006/relationships/hyperlink" Target="https://www.justreinvest.org.au/wp-content/uploads/2023/08/Maranguka-Strategic-Plan-2023-25.pdf" TargetMode="External"/><Relationship Id="rId5" Type="http://schemas.openxmlformats.org/officeDocument/2006/relationships/hyperlink" Target="https://www.indigenousjustice.gov.au/wp-content/uploads/mp/files/resources/files/maranguka-justice-reinvestment-project-kpmg-impact-assessment-final-report.pdf" TargetMode="External"/><Relationship Id="rId4" Type="http://schemas.openxmlformats.org/officeDocument/2006/relationships/hyperlink" Target="https://www.parliament.nsw.gov.au/ladocs/submissions/59833/Attachment%20-%20KPMG%20Preliminary%20Assessment%20Maranguka%20Justice%20Reinvestment%20Project.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k46cs13u1432b9asz49wnhcx-wpengine.netdna-ssl.com/wp-content/uploads/0001_dote_2015.pdf" TargetMode="External"/><Relationship Id="rId2" Type="http://schemas.openxmlformats.org/officeDocument/2006/relationships/hyperlink" Target="https://www.opensocietyfoundations.org/sites/default/files/ideas_reinvestment.pdf" TargetMode="External"/><Relationship Id="rId1" Type="http://schemas.openxmlformats.org/officeDocument/2006/relationships/slideLayout" Target="../slideLayouts/slideLayout2.xml"/><Relationship Id="rId4" Type="http://schemas.openxmlformats.org/officeDocument/2006/relationships/hyperlink" Target="https://youthlaw.asn.au/wp-content/uploads/2016/07/The-Development-and-Year-One-Implementation-UK.pd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trove.nla.gov.au/" TargetMode="External"/><Relationship Id="rId3" Type="http://schemas.openxmlformats.org/officeDocument/2006/relationships/hyperlink" Target="https://www.theguardian.com/society/2025/mar/12/victoria-labor-bail-laws-overhaul" TargetMode="External"/><Relationship Id="rId7" Type="http://schemas.openxmlformats.org/officeDocument/2006/relationships/hyperlink" Target="https://www.facebook.com/photo/?fbid=728942766556088&amp;set=ecnf.100083211133121" TargetMode="External"/><Relationship Id="rId2" Type="http://schemas.openxmlformats.org/officeDocument/2006/relationships/hyperlink" Target="https://digital-classroom.nma.gov.au/images/original-aboriginal-tent-embassy-27-january-1972" TargetMode="External"/><Relationship Id="rId1" Type="http://schemas.openxmlformats.org/officeDocument/2006/relationships/slideLayout" Target="../slideLayouts/slideLayout2.xml"/><Relationship Id="rId6" Type="http://schemas.openxmlformats.org/officeDocument/2006/relationships/hyperlink" Target="https://edition.cnn.com/style/article/possible-banksy-reading-jail-scli-gbr-intl" TargetMode="External"/><Relationship Id="rId5" Type="http://schemas.openxmlformats.org/officeDocument/2006/relationships/hyperlink" Target="https://www.youtube.com/watch?v=Fy2Cmq24n1I" TargetMode="External"/><Relationship Id="rId10" Type="http://schemas.openxmlformats.org/officeDocument/2006/relationships/hyperlink" Target="SlideModel.com" TargetMode="External"/><Relationship Id="rId4" Type="http://schemas.openxmlformats.org/officeDocument/2006/relationships/hyperlink" Target="https://peo.gov.au/understand-our-parliament/parliament-house/parliament-house" TargetMode="External"/><Relationship Id="rId9" Type="http://schemas.openxmlformats.org/officeDocument/2006/relationships/hyperlink" Target="https://www.australiangeographic.com.au/history-culture/2016/03/top-7-aboriginal-rock-art-si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5C8ABB-778F-F0B3-BC12-5C09E9327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6" y="1078981"/>
            <a:ext cx="4269424" cy="2390878"/>
          </a:xfrm>
          <a:prstGeom prst="rect">
            <a:avLst/>
          </a:prstGeom>
        </p:spPr>
      </p:pic>
      <p:sp>
        <p:nvSpPr>
          <p:cNvPr id="2" name="Title 1">
            <a:extLst>
              <a:ext uri="{FF2B5EF4-FFF2-40B4-BE49-F238E27FC236}">
                <a16:creationId xmlns:a16="http://schemas.microsoft.com/office/drawing/2014/main" id="{2F004CF8-6323-D85F-054E-CCF6C432C14A}"/>
              </a:ext>
            </a:extLst>
          </p:cNvPr>
          <p:cNvSpPr>
            <a:spLocks noGrp="1"/>
          </p:cNvSpPr>
          <p:nvPr>
            <p:ph type="ctrTitle"/>
          </p:nvPr>
        </p:nvSpPr>
        <p:spPr>
          <a:xfrm>
            <a:off x="64008" y="468693"/>
            <a:ext cx="12192000" cy="599822"/>
          </a:xfrm>
        </p:spPr>
        <p:txBody>
          <a:bodyPr>
            <a:noAutofit/>
          </a:bodyPr>
          <a:lstStyle/>
          <a:p>
            <a:r>
              <a:rPr lang="en-AU" sz="4400" b="1" dirty="0">
                <a:latin typeface="+mn-lt"/>
              </a:rPr>
              <a:t>The Politics of Justice Reinvestment in Australia</a:t>
            </a:r>
          </a:p>
        </p:txBody>
      </p:sp>
      <p:sp>
        <p:nvSpPr>
          <p:cNvPr id="3" name="Subtitle 2">
            <a:extLst>
              <a:ext uri="{FF2B5EF4-FFF2-40B4-BE49-F238E27FC236}">
                <a16:creationId xmlns:a16="http://schemas.microsoft.com/office/drawing/2014/main" id="{8EF9157A-06DC-52CB-F978-E47DDBA14159}"/>
              </a:ext>
            </a:extLst>
          </p:cNvPr>
          <p:cNvSpPr>
            <a:spLocks noGrp="1"/>
          </p:cNvSpPr>
          <p:nvPr>
            <p:ph type="subTitle" idx="1"/>
          </p:nvPr>
        </p:nvSpPr>
        <p:spPr>
          <a:xfrm>
            <a:off x="6096000" y="3642941"/>
            <a:ext cx="5660960" cy="3468961"/>
          </a:xfrm>
        </p:spPr>
        <p:txBody>
          <a:bodyPr>
            <a:noAutofit/>
          </a:bodyPr>
          <a:lstStyle/>
          <a:p>
            <a:pPr algn="r">
              <a:lnSpc>
                <a:spcPct val="100000"/>
              </a:lnSpc>
              <a:spcBef>
                <a:spcPts val="0"/>
              </a:spcBef>
            </a:pPr>
            <a:r>
              <a:rPr lang="en-AU" sz="3200" dirty="0"/>
              <a:t>Cameron Russell </a:t>
            </a:r>
          </a:p>
          <a:p>
            <a:pPr algn="r">
              <a:lnSpc>
                <a:spcPct val="100000"/>
              </a:lnSpc>
              <a:spcBef>
                <a:spcPts val="0"/>
              </a:spcBef>
            </a:pPr>
            <a:r>
              <a:rPr lang="en-AU" sz="3200" dirty="0"/>
              <a:t>Deakin Uni</a:t>
            </a:r>
          </a:p>
          <a:p>
            <a:pPr algn="r">
              <a:lnSpc>
                <a:spcPct val="100000"/>
              </a:lnSpc>
              <a:spcBef>
                <a:spcPts val="0"/>
              </a:spcBef>
            </a:pPr>
            <a:endParaRPr lang="en-AU" dirty="0"/>
          </a:p>
          <a:p>
            <a:pPr algn="r">
              <a:lnSpc>
                <a:spcPct val="100000"/>
              </a:lnSpc>
              <a:spcBef>
                <a:spcPts val="0"/>
              </a:spcBef>
            </a:pPr>
            <a:r>
              <a:rPr lang="en-AU" sz="2800" b="1" dirty="0"/>
              <a:t>Supervisors:</a:t>
            </a:r>
          </a:p>
          <a:p>
            <a:pPr algn="r">
              <a:lnSpc>
                <a:spcPct val="100000"/>
              </a:lnSpc>
              <a:spcBef>
                <a:spcPts val="0"/>
              </a:spcBef>
            </a:pPr>
            <a:r>
              <a:rPr lang="en-AU" sz="2800" dirty="0"/>
              <a:t>Assoc Prof Clare Farmer, Deakin Uni</a:t>
            </a:r>
          </a:p>
          <a:p>
            <a:pPr algn="r">
              <a:lnSpc>
                <a:spcPct val="100000"/>
              </a:lnSpc>
              <a:spcBef>
                <a:spcPts val="0"/>
              </a:spcBef>
            </a:pPr>
            <a:r>
              <a:rPr lang="en-AU" sz="2800" dirty="0"/>
              <a:t> Dr Mark Wood, Deakin Uni</a:t>
            </a:r>
          </a:p>
          <a:p>
            <a:pPr algn="r">
              <a:lnSpc>
                <a:spcPct val="100000"/>
              </a:lnSpc>
              <a:spcBef>
                <a:spcPts val="0"/>
              </a:spcBef>
            </a:pPr>
            <a:r>
              <a:rPr lang="en-AU" sz="2800" dirty="0"/>
              <a:t>Prof Stuart Kinner, Curtin Uni</a:t>
            </a:r>
          </a:p>
          <a:p>
            <a:endParaRPr lang="en-AU" sz="3600" dirty="0"/>
          </a:p>
        </p:txBody>
      </p:sp>
      <p:pic>
        <p:nvPicPr>
          <p:cNvPr id="8" name="Picture 7">
            <a:extLst>
              <a:ext uri="{FF2B5EF4-FFF2-40B4-BE49-F238E27FC236}">
                <a16:creationId xmlns:a16="http://schemas.microsoft.com/office/drawing/2014/main" id="{A57E8DD2-F6FD-9ED9-F638-42FA72C9A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833" y="987553"/>
            <a:ext cx="3839602" cy="2655388"/>
          </a:xfrm>
          <a:prstGeom prst="rect">
            <a:avLst/>
          </a:prstGeom>
        </p:spPr>
      </p:pic>
      <p:pic>
        <p:nvPicPr>
          <p:cNvPr id="9" name="Picture 8">
            <a:extLst>
              <a:ext uri="{FF2B5EF4-FFF2-40B4-BE49-F238E27FC236}">
                <a16:creationId xmlns:a16="http://schemas.microsoft.com/office/drawing/2014/main" id="{A4C45F0D-47FA-84C9-321E-B231F9B19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748" y="2163730"/>
            <a:ext cx="4990977" cy="3195469"/>
          </a:xfrm>
          <a:prstGeom prst="rect">
            <a:avLst/>
          </a:prstGeom>
        </p:spPr>
      </p:pic>
      <p:sp>
        <p:nvSpPr>
          <p:cNvPr id="5" name="TextBox 4">
            <a:extLst>
              <a:ext uri="{FF2B5EF4-FFF2-40B4-BE49-F238E27FC236}">
                <a16:creationId xmlns:a16="http://schemas.microsoft.com/office/drawing/2014/main" id="{0F80AC3A-D6A2-41DD-1167-D2D64ABA74C0}"/>
              </a:ext>
            </a:extLst>
          </p:cNvPr>
          <p:cNvSpPr txBox="1"/>
          <p:nvPr/>
        </p:nvSpPr>
        <p:spPr>
          <a:xfrm>
            <a:off x="554736" y="5637907"/>
            <a:ext cx="5087112" cy="1200329"/>
          </a:xfrm>
          <a:prstGeom prst="rect">
            <a:avLst/>
          </a:prstGeom>
          <a:noFill/>
        </p:spPr>
        <p:txBody>
          <a:bodyPr wrap="square">
            <a:spAutoFit/>
          </a:bodyPr>
          <a:lstStyle/>
          <a:p>
            <a:pPr algn="ctr"/>
            <a:r>
              <a:rPr lang="en-AU" sz="3600" dirty="0"/>
              <a:t>ANZSOC Conference 2025</a:t>
            </a:r>
          </a:p>
          <a:p>
            <a:pPr algn="ctr"/>
            <a:r>
              <a:rPr lang="en-AU" sz="3600" dirty="0"/>
              <a:t>QUT Brisbane</a:t>
            </a:r>
          </a:p>
        </p:txBody>
      </p:sp>
    </p:spTree>
    <p:extLst>
      <p:ext uri="{BB962C8B-B14F-4D97-AF65-F5344CB8AC3E}">
        <p14:creationId xmlns:p14="http://schemas.microsoft.com/office/powerpoint/2010/main" val="98784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0CA6-C44E-F6E7-2583-FB7DFD3625C3}"/>
              </a:ext>
            </a:extLst>
          </p:cNvPr>
          <p:cNvSpPr>
            <a:spLocks noGrp="1"/>
          </p:cNvSpPr>
          <p:nvPr>
            <p:ph type="title"/>
          </p:nvPr>
        </p:nvSpPr>
        <p:spPr>
          <a:xfrm>
            <a:off x="1795272" y="46583"/>
            <a:ext cx="9241536" cy="662782"/>
          </a:xfrm>
        </p:spPr>
        <p:txBody>
          <a:bodyPr>
            <a:noAutofit/>
          </a:bodyPr>
          <a:lstStyle/>
          <a:p>
            <a:r>
              <a:rPr lang="en-AU" b="1" dirty="0">
                <a:latin typeface="+mn-lt"/>
              </a:rPr>
              <a:t>JR and community safety</a:t>
            </a:r>
          </a:p>
        </p:txBody>
      </p:sp>
      <p:sp>
        <p:nvSpPr>
          <p:cNvPr id="3" name="Content Placeholder 2">
            <a:extLst>
              <a:ext uri="{FF2B5EF4-FFF2-40B4-BE49-F238E27FC236}">
                <a16:creationId xmlns:a16="http://schemas.microsoft.com/office/drawing/2014/main" id="{BD0F3C91-2FDE-6F55-EB29-D8D3E4252754}"/>
              </a:ext>
            </a:extLst>
          </p:cNvPr>
          <p:cNvSpPr>
            <a:spLocks noGrp="1"/>
          </p:cNvSpPr>
          <p:nvPr>
            <p:ph idx="1"/>
          </p:nvPr>
        </p:nvSpPr>
        <p:spPr>
          <a:xfrm>
            <a:off x="1795272" y="1624457"/>
            <a:ext cx="10222992" cy="4904360"/>
          </a:xfrm>
        </p:spPr>
        <p:txBody>
          <a:bodyPr>
            <a:normAutofit lnSpcReduction="10000"/>
          </a:bodyPr>
          <a:lstStyle/>
          <a:p>
            <a:pPr>
              <a:lnSpc>
                <a:spcPct val="120000"/>
              </a:lnSpc>
            </a:pPr>
            <a:r>
              <a:rPr lang="en-AU" sz="3600" dirty="0"/>
              <a:t>Tough vs safety</a:t>
            </a:r>
          </a:p>
          <a:p>
            <a:pPr>
              <a:lnSpc>
                <a:spcPct val="120000"/>
              </a:lnSpc>
            </a:pPr>
            <a:r>
              <a:rPr lang="en-AU" sz="3600" dirty="0"/>
              <a:t>Smart… with safety</a:t>
            </a:r>
          </a:p>
          <a:p>
            <a:pPr>
              <a:lnSpc>
                <a:spcPct val="100000"/>
              </a:lnSpc>
            </a:pPr>
            <a:r>
              <a:rPr lang="en-AU" sz="3600" dirty="0"/>
              <a:t>E.g. Building a sports complex &gt; </a:t>
            </a:r>
          </a:p>
          <a:p>
            <a:pPr marL="0" indent="0">
              <a:lnSpc>
                <a:spcPct val="100000"/>
              </a:lnSpc>
              <a:buNone/>
            </a:pPr>
            <a:r>
              <a:rPr lang="en-AU" sz="3600" dirty="0"/>
              <a:t>active &amp; confident (rather than bored) young people &gt;</a:t>
            </a:r>
          </a:p>
          <a:p>
            <a:pPr marL="0" indent="0">
              <a:lnSpc>
                <a:spcPct val="100000"/>
              </a:lnSpc>
              <a:buNone/>
            </a:pPr>
            <a:r>
              <a:rPr lang="en-AU" sz="3600" dirty="0"/>
              <a:t>upward spiral &gt; desistance &gt; </a:t>
            </a:r>
          </a:p>
          <a:p>
            <a:pPr marL="0" indent="0">
              <a:lnSpc>
                <a:spcPct val="100000"/>
              </a:lnSpc>
              <a:buNone/>
            </a:pPr>
            <a:r>
              <a:rPr lang="en-AU" sz="3600" dirty="0"/>
              <a:t>positive outcomes &gt;</a:t>
            </a:r>
          </a:p>
          <a:p>
            <a:pPr marL="0" indent="0">
              <a:lnSpc>
                <a:spcPct val="100000"/>
              </a:lnSpc>
              <a:buNone/>
            </a:pPr>
            <a:r>
              <a:rPr lang="en-AU" sz="3600" dirty="0"/>
              <a:t>improved community safety</a:t>
            </a:r>
          </a:p>
        </p:txBody>
      </p:sp>
      <p:pic>
        <p:nvPicPr>
          <p:cNvPr id="4" name="Picture 3" descr="Victoria's youth crime crackdown ...">
            <a:extLst>
              <a:ext uri="{FF2B5EF4-FFF2-40B4-BE49-F238E27FC236}">
                <a16:creationId xmlns:a16="http://schemas.microsoft.com/office/drawing/2014/main" id="{BBBE89BA-0025-71ED-8B9F-9F5798C4F164}"/>
              </a:ext>
            </a:extLst>
          </p:cNvPr>
          <p:cNvPicPr>
            <a:picLocks noChangeAspect="1"/>
          </p:cNvPicPr>
          <p:nvPr/>
        </p:nvPicPr>
        <p:blipFill>
          <a:blip r:embed="rId2"/>
          <a:stretch>
            <a:fillRect/>
          </a:stretch>
        </p:blipFill>
        <p:spPr>
          <a:xfrm>
            <a:off x="8379279" y="1194688"/>
            <a:ext cx="3812721" cy="2135124"/>
          </a:xfrm>
          <a:prstGeom prst="rect">
            <a:avLst/>
          </a:prstGeom>
        </p:spPr>
      </p:pic>
      <p:pic>
        <p:nvPicPr>
          <p:cNvPr id="1028" name="Picture 4" descr="Veronica Nelson’s mother, Aunty Donna Nelson, is seen outside the coroners court of Victoria during the 2023 inquest into her daughter’s death in custody.">
            <a:extLst>
              <a:ext uri="{FF2B5EF4-FFF2-40B4-BE49-F238E27FC236}">
                <a16:creationId xmlns:a16="http://schemas.microsoft.com/office/drawing/2014/main" id="{F143AA4D-4D49-93D1-5FBD-DA5E5B431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9279" y="4570367"/>
            <a:ext cx="3812722" cy="228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644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7A87E-3CDE-6C55-E14E-40ECC1C79654}"/>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E1FAB0F-1C39-A520-6446-BF13453D5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573" y="1499616"/>
            <a:ext cx="2297069" cy="4718304"/>
          </a:xfrm>
          <a:prstGeom prst="rect">
            <a:avLst/>
          </a:prstGeom>
        </p:spPr>
      </p:pic>
      <p:pic>
        <p:nvPicPr>
          <p:cNvPr id="11" name="Picture 10">
            <a:extLst>
              <a:ext uri="{FF2B5EF4-FFF2-40B4-BE49-F238E27FC236}">
                <a16:creationId xmlns:a16="http://schemas.microsoft.com/office/drawing/2014/main" id="{22C4B9A1-937C-5503-F812-973E15754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780" y="1272993"/>
            <a:ext cx="4931156" cy="5597529"/>
          </a:xfrm>
          <a:prstGeom prst="rect">
            <a:avLst/>
          </a:prstGeom>
        </p:spPr>
      </p:pic>
      <p:sp>
        <p:nvSpPr>
          <p:cNvPr id="2" name="Title 1">
            <a:extLst>
              <a:ext uri="{FF2B5EF4-FFF2-40B4-BE49-F238E27FC236}">
                <a16:creationId xmlns:a16="http://schemas.microsoft.com/office/drawing/2014/main" id="{71BE0611-5359-C443-E489-F4E509BF590C}"/>
              </a:ext>
            </a:extLst>
          </p:cNvPr>
          <p:cNvSpPr>
            <a:spLocks noGrp="1"/>
          </p:cNvSpPr>
          <p:nvPr>
            <p:ph type="title"/>
          </p:nvPr>
        </p:nvSpPr>
        <p:spPr>
          <a:xfrm>
            <a:off x="1949368" y="-248334"/>
            <a:ext cx="8548869" cy="1325563"/>
          </a:xfrm>
        </p:spPr>
        <p:txBody>
          <a:bodyPr/>
          <a:lstStyle/>
          <a:p>
            <a:r>
              <a:rPr lang="en-AU" b="1" dirty="0">
                <a:latin typeface="+mn-lt"/>
              </a:rPr>
              <a:t>The upward spiral to reintegration</a:t>
            </a:r>
          </a:p>
        </p:txBody>
      </p:sp>
      <p:sp>
        <p:nvSpPr>
          <p:cNvPr id="8" name="Oval 7">
            <a:extLst>
              <a:ext uri="{FF2B5EF4-FFF2-40B4-BE49-F238E27FC236}">
                <a16:creationId xmlns:a16="http://schemas.microsoft.com/office/drawing/2014/main" id="{616FD370-8D36-CA5D-9D0B-5D6DF453D785}"/>
              </a:ext>
            </a:extLst>
          </p:cNvPr>
          <p:cNvSpPr/>
          <p:nvPr/>
        </p:nvSpPr>
        <p:spPr>
          <a:xfrm>
            <a:off x="8993529" y="1347987"/>
            <a:ext cx="2957627" cy="295762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Back with solid fill">
            <a:extLst>
              <a:ext uri="{FF2B5EF4-FFF2-40B4-BE49-F238E27FC236}">
                <a16:creationId xmlns:a16="http://schemas.microsoft.com/office/drawing/2014/main" id="{2EE6CD42-95A5-CE91-A139-725818341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701378">
            <a:off x="6574481" y="2669948"/>
            <a:ext cx="2648436" cy="914400"/>
          </a:xfrm>
          <a:prstGeom prst="rect">
            <a:avLst/>
          </a:prstGeom>
        </p:spPr>
      </p:pic>
      <p:sp>
        <p:nvSpPr>
          <p:cNvPr id="4" name="TextBox 3">
            <a:extLst>
              <a:ext uri="{FF2B5EF4-FFF2-40B4-BE49-F238E27FC236}">
                <a16:creationId xmlns:a16="http://schemas.microsoft.com/office/drawing/2014/main" id="{AF61649A-55BB-E663-0FA2-23F86D030906}"/>
              </a:ext>
            </a:extLst>
          </p:cNvPr>
          <p:cNvSpPr txBox="1"/>
          <p:nvPr/>
        </p:nvSpPr>
        <p:spPr>
          <a:xfrm>
            <a:off x="9091422" y="6501190"/>
            <a:ext cx="2850642" cy="369332"/>
          </a:xfrm>
          <a:prstGeom prst="rect">
            <a:avLst/>
          </a:prstGeom>
          <a:noFill/>
        </p:spPr>
        <p:txBody>
          <a:bodyPr wrap="square">
            <a:spAutoFit/>
          </a:bodyPr>
          <a:lstStyle/>
          <a:p>
            <a:r>
              <a:rPr lang="en-AU" sz="1800" dirty="0">
                <a:solidFill>
                  <a:srgbClr val="000000"/>
                </a:solidFill>
                <a:effectLst/>
                <a:ea typeface="Calibri" panose="020F0502020204030204" pitchFamily="34" charset="0"/>
              </a:rPr>
              <a:t>(</a:t>
            </a:r>
            <a:r>
              <a:rPr lang="en-AU" dirty="0"/>
              <a:t>Vinson 2007; </a:t>
            </a:r>
            <a:r>
              <a:rPr lang="en-AU" sz="1800" dirty="0">
                <a:solidFill>
                  <a:srgbClr val="000000"/>
                </a:solidFill>
                <a:effectLst/>
                <a:ea typeface="Calibri" panose="020F0502020204030204" pitchFamily="34" charset="0"/>
              </a:rPr>
              <a:t>Calma 2009)</a:t>
            </a:r>
            <a:endParaRPr lang="en-AU" dirty="0"/>
          </a:p>
        </p:txBody>
      </p:sp>
    </p:spTree>
    <p:extLst>
      <p:ext uri="{BB962C8B-B14F-4D97-AF65-F5344CB8AC3E}">
        <p14:creationId xmlns:p14="http://schemas.microsoft.com/office/powerpoint/2010/main" val="236494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5A166-6B28-434E-5354-22F3B5E79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B7C76-47B2-455E-BFCC-0F433C3E8912}"/>
              </a:ext>
            </a:extLst>
          </p:cNvPr>
          <p:cNvSpPr>
            <a:spLocks noGrp="1"/>
          </p:cNvSpPr>
          <p:nvPr>
            <p:ph type="title"/>
          </p:nvPr>
        </p:nvSpPr>
        <p:spPr>
          <a:xfrm>
            <a:off x="1782500" y="0"/>
            <a:ext cx="7946716" cy="763929"/>
          </a:xfrm>
        </p:spPr>
        <p:txBody>
          <a:bodyPr>
            <a:normAutofit/>
          </a:bodyPr>
          <a:lstStyle/>
          <a:p>
            <a:r>
              <a:rPr lang="en-AU" b="1" dirty="0">
                <a:latin typeface="+mn-lt"/>
              </a:rPr>
              <a:t>Three political issues</a:t>
            </a:r>
          </a:p>
        </p:txBody>
      </p:sp>
      <p:pic>
        <p:nvPicPr>
          <p:cNvPr id="9" name="Picture 8">
            <a:extLst>
              <a:ext uri="{FF2B5EF4-FFF2-40B4-BE49-F238E27FC236}">
                <a16:creationId xmlns:a16="http://schemas.microsoft.com/office/drawing/2014/main" id="{46EDA52E-9E9A-6E80-492B-CA3ED271C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464" y="1377696"/>
            <a:ext cx="10741152" cy="5370576"/>
          </a:xfrm>
          <a:prstGeom prst="rect">
            <a:avLst/>
          </a:prstGeom>
        </p:spPr>
      </p:pic>
    </p:spTree>
    <p:extLst>
      <p:ext uri="{BB962C8B-B14F-4D97-AF65-F5344CB8AC3E}">
        <p14:creationId xmlns:p14="http://schemas.microsoft.com/office/powerpoint/2010/main" val="3582750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6B802-540F-3F6A-C200-EF139379BD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D524AA-411D-AED5-86B2-6FB78DD9871E}"/>
              </a:ext>
            </a:extLst>
          </p:cNvPr>
          <p:cNvSpPr>
            <a:spLocks noGrp="1"/>
          </p:cNvSpPr>
          <p:nvPr>
            <p:ph type="title"/>
          </p:nvPr>
        </p:nvSpPr>
        <p:spPr>
          <a:xfrm>
            <a:off x="1644072" y="1"/>
            <a:ext cx="10547928" cy="748144"/>
          </a:xfrm>
        </p:spPr>
        <p:txBody>
          <a:bodyPr>
            <a:noAutofit/>
          </a:bodyPr>
          <a:lstStyle/>
          <a:p>
            <a:r>
              <a:rPr lang="en-AU" b="1" dirty="0">
                <a:latin typeface="+mn-lt"/>
              </a:rPr>
              <a:t>Issue 1: No reallocation from prisons/police</a:t>
            </a:r>
          </a:p>
        </p:txBody>
      </p:sp>
      <p:sp>
        <p:nvSpPr>
          <p:cNvPr id="3" name="Content Placeholder 2">
            <a:extLst>
              <a:ext uri="{FF2B5EF4-FFF2-40B4-BE49-F238E27FC236}">
                <a16:creationId xmlns:a16="http://schemas.microsoft.com/office/drawing/2014/main" id="{348391A3-B762-C3C5-7703-B3A9DAB82D18}"/>
              </a:ext>
            </a:extLst>
          </p:cNvPr>
          <p:cNvSpPr>
            <a:spLocks noGrp="1"/>
          </p:cNvSpPr>
          <p:nvPr>
            <p:ph idx="1"/>
          </p:nvPr>
        </p:nvSpPr>
        <p:spPr>
          <a:xfrm>
            <a:off x="1644072" y="1295272"/>
            <a:ext cx="10547928" cy="5654168"/>
          </a:xfrm>
        </p:spPr>
        <p:txBody>
          <a:bodyPr>
            <a:noAutofit/>
          </a:bodyPr>
          <a:lstStyle/>
          <a:p>
            <a:pPr>
              <a:lnSpc>
                <a:spcPct val="120000"/>
              </a:lnSpc>
            </a:pPr>
            <a:r>
              <a:rPr lang="en-AU" sz="3600" dirty="0"/>
              <a:t>What the governments in Australia label as “justice reinvestment funding” is almost always “justice investment” &amp;/or “justice diversion” </a:t>
            </a:r>
          </a:p>
          <a:p>
            <a:pPr>
              <a:lnSpc>
                <a:spcPct val="120000"/>
              </a:lnSpc>
            </a:pPr>
            <a:r>
              <a:rPr lang="en-AU" sz="3600" dirty="0"/>
              <a:t>Most “justice reinvestment funding” misses the key element in the original definition: funding reallocation </a:t>
            </a:r>
          </a:p>
          <a:p>
            <a:pPr>
              <a:lnSpc>
                <a:spcPct val="120000"/>
              </a:lnSpc>
            </a:pPr>
            <a:r>
              <a:rPr lang="en-AU" sz="3600" dirty="0"/>
              <a:t>Govts have changed the definition of JR to exclude reallocation, so “reinvestment” meaningless</a:t>
            </a:r>
          </a:p>
        </p:txBody>
      </p:sp>
    </p:spTree>
    <p:extLst>
      <p:ext uri="{BB962C8B-B14F-4D97-AF65-F5344CB8AC3E}">
        <p14:creationId xmlns:p14="http://schemas.microsoft.com/office/powerpoint/2010/main" val="295602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718EA-4A2E-F870-4FD4-592B45ACF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7F2D2-4E5F-10DB-389F-B620BB5A1CDF}"/>
              </a:ext>
            </a:extLst>
          </p:cNvPr>
          <p:cNvSpPr>
            <a:spLocks noGrp="1"/>
          </p:cNvSpPr>
          <p:nvPr>
            <p:ph type="title"/>
          </p:nvPr>
        </p:nvSpPr>
        <p:spPr>
          <a:xfrm>
            <a:off x="1219200" y="0"/>
            <a:ext cx="10972800" cy="763929"/>
          </a:xfrm>
        </p:spPr>
        <p:txBody>
          <a:bodyPr>
            <a:noAutofit/>
          </a:bodyPr>
          <a:lstStyle/>
          <a:p>
            <a:r>
              <a:rPr lang="en-AU" sz="4000" b="1" dirty="0">
                <a:latin typeface="+mn-lt"/>
              </a:rPr>
              <a:t>Issue 1 (cont.): No reallocation from prisons/police</a:t>
            </a:r>
          </a:p>
        </p:txBody>
      </p:sp>
      <p:sp>
        <p:nvSpPr>
          <p:cNvPr id="4" name="Content Placeholder 3">
            <a:extLst>
              <a:ext uri="{FF2B5EF4-FFF2-40B4-BE49-F238E27FC236}">
                <a16:creationId xmlns:a16="http://schemas.microsoft.com/office/drawing/2014/main" id="{808208D8-6095-54C3-DE4F-64057212701A}"/>
              </a:ext>
            </a:extLst>
          </p:cNvPr>
          <p:cNvSpPr>
            <a:spLocks noGrp="1"/>
          </p:cNvSpPr>
          <p:nvPr>
            <p:ph idx="1"/>
          </p:nvPr>
        </p:nvSpPr>
        <p:spPr>
          <a:xfrm>
            <a:off x="1591056" y="1322704"/>
            <a:ext cx="10600944" cy="5535296"/>
          </a:xfrm>
        </p:spPr>
        <p:txBody>
          <a:bodyPr>
            <a:noAutofit/>
          </a:bodyPr>
          <a:lstStyle/>
          <a:p>
            <a:pPr marL="0" indent="0">
              <a:buNone/>
            </a:pPr>
            <a:r>
              <a:rPr lang="en-AU" sz="3200" dirty="0"/>
              <a:t>If no reallocation from prisons/police, there is lost chance to:</a:t>
            </a:r>
          </a:p>
          <a:p>
            <a:pPr lvl="1">
              <a:buFont typeface="Wingdings" panose="05000000000000000000" pitchFamily="2" charset="2"/>
              <a:buChar char="§"/>
            </a:pPr>
            <a:r>
              <a:rPr lang="en-AU" sz="3200" dirty="0"/>
              <a:t> reduce our reliance on incarceration and police</a:t>
            </a:r>
          </a:p>
          <a:p>
            <a:pPr lvl="1">
              <a:buFont typeface="Wingdings" panose="05000000000000000000" pitchFamily="2" charset="2"/>
              <a:buChar char="§"/>
            </a:pPr>
            <a:r>
              <a:rPr lang="en-AU" sz="3200" dirty="0"/>
              <a:t> access additional funds from the criminal justice budget </a:t>
            </a:r>
            <a:endParaRPr lang="en-AU" sz="1800" dirty="0"/>
          </a:p>
          <a:p>
            <a:pPr marL="0" indent="0">
              <a:buNone/>
            </a:pPr>
            <a:r>
              <a:rPr lang="en-AU" sz="3200" dirty="0"/>
              <a:t>Projected prison costs have sometimes been reallocated to JR initiatives with the result that the planned prisons did not need to proceed. For example:</a:t>
            </a:r>
          </a:p>
          <a:p>
            <a:pPr lvl="1"/>
            <a:r>
              <a:rPr lang="en-AU" dirty="0"/>
              <a:t>Tas Govt’s 2024 decision to close Ashley Youth Detention Centre; not construct a 270-bed northern prison; &amp; invest in therapy &amp; rehabilitation</a:t>
            </a:r>
          </a:p>
          <a:p>
            <a:pPr lvl="1"/>
            <a:r>
              <a:rPr lang="en-AU" dirty="0"/>
              <a:t>Connecticut with 2000-bed shortfall went from being one of the fastest growing to one of the fastest shrinking prison systems following JR</a:t>
            </a:r>
          </a:p>
          <a:p>
            <a:pPr lvl="1"/>
            <a:r>
              <a:rPr lang="en-AU" dirty="0"/>
              <a:t>10 prisons closed in North Carolina after 3-yr JR</a:t>
            </a:r>
          </a:p>
          <a:p>
            <a:pPr lvl="1"/>
            <a:r>
              <a:rPr lang="en-AU" dirty="0"/>
              <a:t>25.8% decarceration &amp; 1:7 savings in Pennsylvania after 5-yr JR </a:t>
            </a:r>
          </a:p>
          <a:p>
            <a:pPr marL="457200" lvl="1" indent="0">
              <a:buNone/>
            </a:pPr>
            <a:r>
              <a:rPr lang="en-AU" sz="1800" dirty="0"/>
              <a:t>(Allen and Stern 2007; DOJ 2014; Barnett 2019) </a:t>
            </a:r>
          </a:p>
          <a:p>
            <a:pPr marL="457200" lvl="1" indent="0">
              <a:buNone/>
            </a:pPr>
            <a:endParaRPr lang="en-AU" sz="1800" dirty="0"/>
          </a:p>
        </p:txBody>
      </p:sp>
    </p:spTree>
    <p:extLst>
      <p:ext uri="{BB962C8B-B14F-4D97-AF65-F5344CB8AC3E}">
        <p14:creationId xmlns:p14="http://schemas.microsoft.com/office/powerpoint/2010/main" val="24182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3A1DE-A9F9-51FA-24F4-9A85619F0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00816-55F8-0D1E-4783-4F2D901BCE8D}"/>
              </a:ext>
            </a:extLst>
          </p:cNvPr>
          <p:cNvSpPr>
            <a:spLocks noGrp="1"/>
          </p:cNvSpPr>
          <p:nvPr>
            <p:ph type="title"/>
          </p:nvPr>
        </p:nvSpPr>
        <p:spPr>
          <a:xfrm>
            <a:off x="1782500" y="0"/>
            <a:ext cx="9848668" cy="763929"/>
          </a:xfrm>
        </p:spPr>
        <p:txBody>
          <a:bodyPr>
            <a:normAutofit/>
          </a:bodyPr>
          <a:lstStyle/>
          <a:p>
            <a:r>
              <a:rPr lang="en-AU" b="1" dirty="0">
                <a:latin typeface="+mn-lt"/>
              </a:rPr>
              <a:t>Issue 2: Strengths a gap in the literature </a:t>
            </a:r>
          </a:p>
        </p:txBody>
      </p:sp>
      <p:sp>
        <p:nvSpPr>
          <p:cNvPr id="4" name="Content Placeholder 3">
            <a:extLst>
              <a:ext uri="{FF2B5EF4-FFF2-40B4-BE49-F238E27FC236}">
                <a16:creationId xmlns:a16="http://schemas.microsoft.com/office/drawing/2014/main" id="{B450B56A-F690-A4BB-8D01-98B7E0D0491B}"/>
              </a:ext>
            </a:extLst>
          </p:cNvPr>
          <p:cNvSpPr>
            <a:spLocks noGrp="1"/>
          </p:cNvSpPr>
          <p:nvPr>
            <p:ph idx="1"/>
          </p:nvPr>
        </p:nvSpPr>
        <p:spPr>
          <a:xfrm>
            <a:off x="1673353" y="1578736"/>
            <a:ext cx="10518647" cy="5160391"/>
          </a:xfrm>
        </p:spPr>
        <p:txBody>
          <a:bodyPr>
            <a:noAutofit/>
          </a:bodyPr>
          <a:lstStyle/>
          <a:p>
            <a:r>
              <a:rPr lang="en-AU" sz="3600" b="1" dirty="0"/>
              <a:t>Thesis: </a:t>
            </a:r>
          </a:p>
          <a:p>
            <a:pPr marL="0" indent="0">
              <a:buNone/>
            </a:pPr>
            <a:r>
              <a:rPr lang="en-AU" sz="3600" b="1" dirty="0"/>
              <a:t>“Strengths-based strategies for justice investment, reinvestment &amp; diversion (JIRAD) in Australia”</a:t>
            </a:r>
          </a:p>
          <a:p>
            <a:r>
              <a:rPr lang="en-AU" sz="3200" dirty="0"/>
              <a:t>Notes:</a:t>
            </a:r>
          </a:p>
          <a:p>
            <a:pPr lvl="1">
              <a:buFont typeface="Wingdings" panose="05000000000000000000" pitchFamily="2" charset="2"/>
              <a:buChar char="§"/>
            </a:pPr>
            <a:r>
              <a:rPr lang="en-AU" sz="3200" dirty="0"/>
              <a:t> Western criminology &amp; related applied social sciences such as psychology and sociology tend to focus on a need/issue &amp; attempt to meet/solve it</a:t>
            </a:r>
          </a:p>
          <a:p>
            <a:pPr lvl="1">
              <a:buFont typeface="Wingdings" panose="05000000000000000000" pitchFamily="2" charset="2"/>
              <a:buChar char="§"/>
            </a:pPr>
            <a:r>
              <a:rPr lang="en-AU" sz="3200" dirty="0"/>
              <a:t>But needs-based focus can ignore strengths-based JR</a:t>
            </a:r>
          </a:p>
          <a:p>
            <a:pPr lvl="1">
              <a:buFont typeface="Wingdings" panose="05000000000000000000" pitchFamily="2" charset="2"/>
              <a:buChar char="§"/>
            </a:pPr>
            <a:r>
              <a:rPr lang="en-AU" sz="3200" dirty="0"/>
              <a:t>Most Australian JR initiatives have been launched by &amp; in remote Aboriginal communities that use local strengths</a:t>
            </a:r>
          </a:p>
        </p:txBody>
      </p:sp>
    </p:spTree>
    <p:extLst>
      <p:ext uri="{BB962C8B-B14F-4D97-AF65-F5344CB8AC3E}">
        <p14:creationId xmlns:p14="http://schemas.microsoft.com/office/powerpoint/2010/main" val="376574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85C56A-254E-ECBD-7AFC-E57C845A2B2B}"/>
              </a:ext>
            </a:extLst>
          </p:cNvPr>
          <p:cNvSpPr>
            <a:spLocks noGrp="1"/>
          </p:cNvSpPr>
          <p:nvPr>
            <p:ph type="title"/>
          </p:nvPr>
        </p:nvSpPr>
        <p:spPr>
          <a:xfrm>
            <a:off x="1179577" y="0"/>
            <a:ext cx="11091672" cy="711321"/>
          </a:xfrm>
        </p:spPr>
        <p:txBody>
          <a:bodyPr>
            <a:noAutofit/>
          </a:bodyPr>
          <a:lstStyle/>
          <a:p>
            <a:r>
              <a:rPr lang="en-AU" b="1" dirty="0">
                <a:latin typeface="+mn-lt"/>
              </a:rPr>
              <a:t>Issue 2 (cont.): Strengths a gap in the literature </a:t>
            </a:r>
          </a:p>
        </p:txBody>
      </p:sp>
      <p:pic>
        <p:nvPicPr>
          <p:cNvPr id="9" name="Picture 8">
            <a:extLst>
              <a:ext uri="{FF2B5EF4-FFF2-40B4-BE49-F238E27FC236}">
                <a16:creationId xmlns:a16="http://schemas.microsoft.com/office/drawing/2014/main" id="{E7D27ECE-581D-77B6-E319-6EB61F945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748" y="1413467"/>
            <a:ext cx="10472095" cy="4975758"/>
          </a:xfrm>
          <a:prstGeom prst="rect">
            <a:avLst/>
          </a:prstGeom>
        </p:spPr>
      </p:pic>
      <p:sp>
        <p:nvSpPr>
          <p:cNvPr id="10" name="Content Placeholder 2">
            <a:extLst>
              <a:ext uri="{FF2B5EF4-FFF2-40B4-BE49-F238E27FC236}">
                <a16:creationId xmlns:a16="http://schemas.microsoft.com/office/drawing/2014/main" id="{55DFBC4C-DE33-070C-FA9E-67B2600351F9}"/>
              </a:ext>
            </a:extLst>
          </p:cNvPr>
          <p:cNvSpPr txBox="1">
            <a:spLocks/>
          </p:cNvSpPr>
          <p:nvPr/>
        </p:nvSpPr>
        <p:spPr>
          <a:xfrm>
            <a:off x="1571394" y="6389225"/>
            <a:ext cx="10620605" cy="46877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Sitting in a yarning circle after a sports event, Maranguka JR initiative, Bourke</a:t>
            </a:r>
            <a:endParaRPr lang="en-AU" dirty="0"/>
          </a:p>
          <a:p>
            <a:endParaRPr lang="en-AU" dirty="0"/>
          </a:p>
        </p:txBody>
      </p:sp>
    </p:spTree>
    <p:extLst>
      <p:ext uri="{BB962C8B-B14F-4D97-AF65-F5344CB8AC3E}">
        <p14:creationId xmlns:p14="http://schemas.microsoft.com/office/powerpoint/2010/main" val="240811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8EAB7-7AEA-CA01-649E-6E219AF84D3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8D72D11-158A-F48E-E822-0B03FAD508EE}"/>
              </a:ext>
            </a:extLst>
          </p:cNvPr>
          <p:cNvSpPr>
            <a:spLocks noGrp="1"/>
          </p:cNvSpPr>
          <p:nvPr>
            <p:ph type="title"/>
          </p:nvPr>
        </p:nvSpPr>
        <p:spPr>
          <a:xfrm>
            <a:off x="1153163" y="41612"/>
            <a:ext cx="11194285" cy="711321"/>
          </a:xfrm>
        </p:spPr>
        <p:txBody>
          <a:bodyPr>
            <a:noAutofit/>
          </a:bodyPr>
          <a:lstStyle/>
          <a:p>
            <a:r>
              <a:rPr lang="en-AU" b="1" dirty="0">
                <a:latin typeface="+mn-lt"/>
              </a:rPr>
              <a:t>Issue 2 (cont.): Strengths a gap in the literature </a:t>
            </a:r>
          </a:p>
        </p:txBody>
      </p:sp>
      <p:sp>
        <p:nvSpPr>
          <p:cNvPr id="10" name="Content Placeholder 2">
            <a:extLst>
              <a:ext uri="{FF2B5EF4-FFF2-40B4-BE49-F238E27FC236}">
                <a16:creationId xmlns:a16="http://schemas.microsoft.com/office/drawing/2014/main" id="{D05D4F44-2AF0-9FC8-528C-49A522E00E53}"/>
              </a:ext>
            </a:extLst>
          </p:cNvPr>
          <p:cNvSpPr txBox="1">
            <a:spLocks/>
          </p:cNvSpPr>
          <p:nvPr/>
        </p:nvSpPr>
        <p:spPr>
          <a:xfrm>
            <a:off x="1571395" y="1600055"/>
            <a:ext cx="10620605" cy="517061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pPr>
            <a:r>
              <a:rPr lang="en-AU" sz="4200" dirty="0"/>
              <a:t>Improvements from justice reinvestment in 2017:</a:t>
            </a:r>
          </a:p>
          <a:p>
            <a:pPr lvl="1">
              <a:lnSpc>
                <a:spcPct val="120000"/>
              </a:lnSpc>
            </a:pPr>
            <a:r>
              <a:rPr lang="en-AU" sz="3800" dirty="0"/>
              <a:t>A 38% reduction in charges across the top five juvenile offence categories; 27% reduction in juvenile bail breaches; 31% increase in year 12 retention rates; and 84% rise in the completion rate for VET courses by Bourke secondary school students</a:t>
            </a:r>
          </a:p>
          <a:p>
            <a:pPr lvl="1">
              <a:lnSpc>
                <a:spcPct val="120000"/>
              </a:lnSpc>
            </a:pPr>
            <a:r>
              <a:rPr lang="en-AU" sz="3800" dirty="0"/>
              <a:t>83% increase in licences through a Learner Driver Program</a:t>
            </a:r>
          </a:p>
          <a:p>
            <a:pPr lvl="1">
              <a:lnSpc>
                <a:spcPct val="120000"/>
              </a:lnSpc>
            </a:pPr>
            <a:r>
              <a:rPr lang="en-AU" sz="3800" dirty="0"/>
              <a:t>23% reduction in police-recorded domestic violence incidents</a:t>
            </a:r>
          </a:p>
          <a:p>
            <a:pPr lvl="1">
              <a:lnSpc>
                <a:spcPct val="120000"/>
              </a:lnSpc>
            </a:pPr>
            <a:r>
              <a:rPr lang="en-AU" sz="3800" dirty="0"/>
              <a:t>AUD 3.1 million gross impact, with only AUD 0.6 million operational costs. Two thirds of this impact benefitted the justice system and the other third benefitted the region economically.</a:t>
            </a:r>
          </a:p>
          <a:p>
            <a:pPr marL="0" indent="0">
              <a:lnSpc>
                <a:spcPct val="120000"/>
              </a:lnSpc>
              <a:buNone/>
            </a:pPr>
            <a:r>
              <a:rPr lang="en-AU" sz="4200" dirty="0"/>
              <a:t>(KPMG 2018)</a:t>
            </a:r>
          </a:p>
          <a:p>
            <a:endParaRPr lang="en-AU" dirty="0"/>
          </a:p>
        </p:txBody>
      </p:sp>
    </p:spTree>
    <p:extLst>
      <p:ext uri="{BB962C8B-B14F-4D97-AF65-F5344CB8AC3E}">
        <p14:creationId xmlns:p14="http://schemas.microsoft.com/office/powerpoint/2010/main" val="231085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57BF0-9D1B-3A9D-0D4E-AFEABA46A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A4A4D-2D12-F997-2A95-0FFFA633B0C1}"/>
              </a:ext>
            </a:extLst>
          </p:cNvPr>
          <p:cNvSpPr>
            <a:spLocks noGrp="1"/>
          </p:cNvSpPr>
          <p:nvPr>
            <p:ph type="title"/>
          </p:nvPr>
        </p:nvSpPr>
        <p:spPr>
          <a:xfrm>
            <a:off x="1782500" y="0"/>
            <a:ext cx="10409500" cy="763929"/>
          </a:xfrm>
        </p:spPr>
        <p:txBody>
          <a:bodyPr>
            <a:noAutofit/>
          </a:bodyPr>
          <a:lstStyle/>
          <a:p>
            <a:r>
              <a:rPr lang="en-AU" b="1" dirty="0">
                <a:latin typeface="+mn-lt"/>
              </a:rPr>
              <a:t>Issue 3: No ongoing reinvestment of savings</a:t>
            </a:r>
          </a:p>
        </p:txBody>
      </p:sp>
      <p:sp>
        <p:nvSpPr>
          <p:cNvPr id="4" name="Content Placeholder 3">
            <a:extLst>
              <a:ext uri="{FF2B5EF4-FFF2-40B4-BE49-F238E27FC236}">
                <a16:creationId xmlns:a16="http://schemas.microsoft.com/office/drawing/2014/main" id="{09994CA1-C6E3-1509-BB04-5483A1232D78}"/>
              </a:ext>
            </a:extLst>
          </p:cNvPr>
          <p:cNvSpPr>
            <a:spLocks noGrp="1"/>
          </p:cNvSpPr>
          <p:nvPr>
            <p:ph idx="1"/>
          </p:nvPr>
        </p:nvSpPr>
        <p:spPr>
          <a:xfrm>
            <a:off x="1627052" y="1469008"/>
            <a:ext cx="10564948" cy="5388992"/>
          </a:xfrm>
        </p:spPr>
        <p:txBody>
          <a:bodyPr>
            <a:noAutofit/>
          </a:bodyPr>
          <a:lstStyle/>
          <a:p>
            <a:r>
              <a:rPr lang="en-AU" sz="3600" dirty="0"/>
              <a:t>Simple e.g. of the reinvestment of desistance savings:</a:t>
            </a:r>
          </a:p>
          <a:p>
            <a:r>
              <a:rPr lang="en-AU" sz="3600" b="1" dirty="0"/>
              <a:t>2017:</a:t>
            </a:r>
            <a:r>
              <a:rPr lang="en-AU" sz="3600" dirty="0"/>
              <a:t> Govt invests $1m in JR in Bourke</a:t>
            </a:r>
          </a:p>
          <a:p>
            <a:r>
              <a:rPr lang="en-AU" sz="3600" dirty="0"/>
              <a:t>Results in $5.1m gross impact and positive outcomes for the community, so ROI of $4.1m</a:t>
            </a:r>
          </a:p>
          <a:p>
            <a:r>
              <a:rPr lang="en-AU" sz="3600" dirty="0"/>
              <a:t>Benefits to justice system = $2.7m</a:t>
            </a:r>
          </a:p>
          <a:p>
            <a:r>
              <a:rPr lang="en-AU" sz="3600" dirty="0"/>
              <a:t>Benefits to community = $1.4 m</a:t>
            </a:r>
          </a:p>
          <a:p>
            <a:r>
              <a:rPr lang="en-AU" sz="3600" dirty="0"/>
              <a:t>Govt reinvests either $2.7m or $4.1m</a:t>
            </a:r>
          </a:p>
          <a:p>
            <a:r>
              <a:rPr lang="en-AU" sz="3600" b="1" dirty="0"/>
              <a:t>2018:</a:t>
            </a:r>
            <a:r>
              <a:rPr lang="en-AU" sz="3600" dirty="0"/>
              <a:t> Assuming cost-benefit reduced to 1:4, community has either ROI of $10.8m or $12.3m (etc)</a:t>
            </a:r>
            <a:endParaRPr lang="en-AU" sz="2000" dirty="0"/>
          </a:p>
        </p:txBody>
      </p:sp>
    </p:spTree>
    <p:extLst>
      <p:ext uri="{BB962C8B-B14F-4D97-AF65-F5344CB8AC3E}">
        <p14:creationId xmlns:p14="http://schemas.microsoft.com/office/powerpoint/2010/main" val="213901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4F539-38AF-E83C-FF2C-1884D7EDA65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0E945E9-E09A-15FB-3D8E-82C50C835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764" y="2074661"/>
            <a:ext cx="1888236" cy="3302951"/>
          </a:xfrm>
          <a:prstGeom prst="rect">
            <a:avLst/>
          </a:prstGeom>
        </p:spPr>
      </p:pic>
      <p:sp>
        <p:nvSpPr>
          <p:cNvPr id="4" name="Title 1">
            <a:extLst>
              <a:ext uri="{FF2B5EF4-FFF2-40B4-BE49-F238E27FC236}">
                <a16:creationId xmlns:a16="http://schemas.microsoft.com/office/drawing/2014/main" id="{6C0E6A42-7842-FE79-CDA3-E2CD8DBF48F5}"/>
              </a:ext>
            </a:extLst>
          </p:cNvPr>
          <p:cNvSpPr>
            <a:spLocks noGrp="1"/>
          </p:cNvSpPr>
          <p:nvPr>
            <p:ph type="title"/>
          </p:nvPr>
        </p:nvSpPr>
        <p:spPr>
          <a:xfrm>
            <a:off x="1770926" y="87332"/>
            <a:ext cx="10185722" cy="711321"/>
          </a:xfrm>
        </p:spPr>
        <p:txBody>
          <a:bodyPr>
            <a:normAutofit/>
          </a:bodyPr>
          <a:lstStyle/>
          <a:p>
            <a:r>
              <a:rPr lang="en-AU" b="1" dirty="0">
                <a:latin typeface="+mn-lt"/>
              </a:rPr>
              <a:t>Conclusion</a:t>
            </a:r>
          </a:p>
        </p:txBody>
      </p:sp>
      <p:sp>
        <p:nvSpPr>
          <p:cNvPr id="10" name="Content Placeholder 2">
            <a:extLst>
              <a:ext uri="{FF2B5EF4-FFF2-40B4-BE49-F238E27FC236}">
                <a16:creationId xmlns:a16="http://schemas.microsoft.com/office/drawing/2014/main" id="{0CB8E28E-A0D3-31EC-008A-34FC93AEB293}"/>
              </a:ext>
            </a:extLst>
          </p:cNvPr>
          <p:cNvSpPr txBox="1">
            <a:spLocks/>
          </p:cNvSpPr>
          <p:nvPr/>
        </p:nvSpPr>
        <p:spPr>
          <a:xfrm>
            <a:off x="1571395" y="1353167"/>
            <a:ext cx="10620605" cy="55048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AU" b="1" dirty="0"/>
              <a:t>Types of community strengths accessed in JIRAD initiatives:</a:t>
            </a:r>
            <a:endParaRPr lang="en-AU" dirty="0"/>
          </a:p>
          <a:p>
            <a:pPr>
              <a:lnSpc>
                <a:spcPct val="120000"/>
              </a:lnSpc>
            </a:pPr>
            <a:r>
              <a:rPr lang="en-GB" dirty="0"/>
              <a:t>(a) </a:t>
            </a:r>
            <a:r>
              <a:rPr lang="en-GB" b="1" dirty="0"/>
              <a:t>community spirit</a:t>
            </a:r>
            <a:r>
              <a:rPr lang="en-GB" dirty="0"/>
              <a:t>, heritage and shared values/vision </a:t>
            </a:r>
            <a:endParaRPr lang="en-AU" dirty="0"/>
          </a:p>
          <a:p>
            <a:pPr>
              <a:lnSpc>
                <a:spcPct val="120000"/>
              </a:lnSpc>
            </a:pPr>
            <a:r>
              <a:rPr lang="en-GB" dirty="0"/>
              <a:t>(b) </a:t>
            </a:r>
            <a:r>
              <a:rPr lang="en-GB" b="1" dirty="0"/>
              <a:t>community character </a:t>
            </a:r>
            <a:r>
              <a:rPr lang="en-GB" dirty="0"/>
              <a:t>(e.g. creative, tight-knit, brave, resilient, loyal)</a:t>
            </a:r>
            <a:endParaRPr lang="en-AU" dirty="0"/>
          </a:p>
          <a:p>
            <a:pPr>
              <a:lnSpc>
                <a:spcPct val="120000"/>
              </a:lnSpc>
            </a:pPr>
            <a:r>
              <a:rPr lang="en-GB" dirty="0"/>
              <a:t>(c) </a:t>
            </a:r>
            <a:r>
              <a:rPr lang="en-GB" b="1" dirty="0"/>
              <a:t>respected</a:t>
            </a:r>
            <a:r>
              <a:rPr lang="en-GB" dirty="0"/>
              <a:t> elders, other leaders &amp; dedicated people with talents</a:t>
            </a:r>
            <a:endParaRPr lang="en-AU" dirty="0"/>
          </a:p>
          <a:p>
            <a:pPr>
              <a:lnSpc>
                <a:spcPct val="120000"/>
              </a:lnSpc>
            </a:pPr>
            <a:r>
              <a:rPr lang="en-GB" dirty="0"/>
              <a:t>(e) </a:t>
            </a:r>
            <a:r>
              <a:rPr lang="en-GB" b="1" dirty="0"/>
              <a:t>cooperating</a:t>
            </a:r>
            <a:r>
              <a:rPr lang="en-GB" dirty="0"/>
              <a:t> non-profits, support services, businesses &amp; police</a:t>
            </a:r>
            <a:endParaRPr lang="en-AU" dirty="0"/>
          </a:p>
          <a:p>
            <a:pPr>
              <a:lnSpc>
                <a:spcPct val="120000"/>
              </a:lnSpc>
            </a:pPr>
            <a:r>
              <a:rPr lang="en-GB" dirty="0"/>
              <a:t>(f) </a:t>
            </a:r>
            <a:r>
              <a:rPr lang="en-GB" b="1" dirty="0"/>
              <a:t>cultural assets </a:t>
            </a:r>
            <a:r>
              <a:rPr lang="en-GB" dirty="0"/>
              <a:t>(e.g. rock art, historical sites, local knowledge)</a:t>
            </a:r>
            <a:endParaRPr lang="en-AU" dirty="0"/>
          </a:p>
          <a:p>
            <a:pPr>
              <a:lnSpc>
                <a:spcPct val="120000"/>
              </a:lnSpc>
            </a:pPr>
            <a:r>
              <a:rPr lang="en-GB" dirty="0"/>
              <a:t>(g) </a:t>
            </a:r>
            <a:r>
              <a:rPr lang="en-GB" b="1" dirty="0"/>
              <a:t>natural assets </a:t>
            </a:r>
            <a:r>
              <a:rPr lang="en-GB" dirty="0"/>
              <a:t>(e.g. river, sea, park, bush, rock, wildlife)</a:t>
            </a:r>
            <a:endParaRPr lang="en-AU" dirty="0"/>
          </a:p>
          <a:p>
            <a:pPr>
              <a:lnSpc>
                <a:spcPct val="120000"/>
              </a:lnSpc>
            </a:pPr>
            <a:r>
              <a:rPr lang="en-GB" dirty="0"/>
              <a:t>(h) </a:t>
            </a:r>
            <a:r>
              <a:rPr lang="en-GB" b="1" dirty="0"/>
              <a:t>built assets </a:t>
            </a:r>
            <a:r>
              <a:rPr lang="en-GB" dirty="0"/>
              <a:t>(e.g. sports complex, schools, shops, hospital, library)</a:t>
            </a:r>
            <a:endParaRPr lang="en-AU" dirty="0"/>
          </a:p>
          <a:p>
            <a:pPr>
              <a:lnSpc>
                <a:spcPct val="120000"/>
              </a:lnSpc>
            </a:pPr>
            <a:r>
              <a:rPr lang="en-GB" dirty="0"/>
              <a:t>(</a:t>
            </a:r>
            <a:r>
              <a:rPr lang="en-GB" dirty="0" err="1"/>
              <a:t>i</a:t>
            </a:r>
            <a:r>
              <a:rPr lang="en-GB" dirty="0"/>
              <a:t>) </a:t>
            </a:r>
            <a:r>
              <a:rPr lang="en-GB" b="1" dirty="0"/>
              <a:t>community access </a:t>
            </a:r>
            <a:r>
              <a:rPr lang="en-GB" dirty="0"/>
              <a:t>(e.g. to digital resources, horses, motor bikes, camps)</a:t>
            </a:r>
            <a:endParaRPr lang="en-AU" dirty="0"/>
          </a:p>
          <a:p>
            <a:pPr>
              <a:lnSpc>
                <a:spcPct val="120000"/>
              </a:lnSpc>
            </a:pPr>
            <a:r>
              <a:rPr lang="en-GB" dirty="0"/>
              <a:t>(j) </a:t>
            </a:r>
            <a:r>
              <a:rPr lang="en-GB" b="1" dirty="0"/>
              <a:t>events</a:t>
            </a:r>
            <a:r>
              <a:rPr lang="en-GB" dirty="0"/>
              <a:t> (e.g. art exhibitions, concerts, festivals, football, picnic races)</a:t>
            </a:r>
            <a:endParaRPr lang="en-AU" dirty="0"/>
          </a:p>
        </p:txBody>
      </p:sp>
    </p:spTree>
    <p:extLst>
      <p:ext uri="{BB962C8B-B14F-4D97-AF65-F5344CB8AC3E}">
        <p14:creationId xmlns:p14="http://schemas.microsoft.com/office/powerpoint/2010/main" val="352819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475112-F1D9-04A7-8E7D-9B59C9416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6">
            <a:extLst>
              <a:ext uri="{FF2B5EF4-FFF2-40B4-BE49-F238E27FC236}">
                <a16:creationId xmlns:a16="http://schemas.microsoft.com/office/drawing/2014/main" id="{CEEF91B2-2424-33F0-8A6D-96D3B087A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39" y="163631"/>
            <a:ext cx="2193925" cy="1317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4AC6898-DD39-63C8-5E51-7C8765578330}"/>
              </a:ext>
            </a:extLst>
          </p:cNvPr>
          <p:cNvSpPr>
            <a:spLocks noChangeArrowheads="1"/>
          </p:cNvSpPr>
          <p:nvPr/>
        </p:nvSpPr>
        <p:spPr bwMode="auto">
          <a:xfrm>
            <a:off x="3312526" y="3091503"/>
            <a:ext cx="8355218"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AU" altLang="en-US" sz="3800" b="1" dirty="0">
                <a:ea typeface="Calibri" panose="020F0502020204030204" pitchFamily="34" charset="0"/>
                <a:cs typeface="Times New Roman" panose="02020603050405020304" pitchFamily="18" charset="0"/>
              </a:rPr>
              <a:t>A</a:t>
            </a:r>
            <a:r>
              <a:rPr lang="en-AU" altLang="en-US" sz="3800" b="1" dirty="0" bmk="">
                <a:ea typeface="Calibri" panose="020F0502020204030204" pitchFamily="34" charset="0"/>
                <a:cs typeface="Times New Roman" panose="02020603050405020304" pitchFamily="18" charset="0"/>
              </a:rPr>
              <a:t>cknowledgement of Country</a:t>
            </a:r>
            <a:endParaRPr lang="en-AU" altLang="en-US" sz="3800" dirty="0"/>
          </a:p>
          <a:p>
            <a:pPr defTabSz="914400" eaLnBrk="0" fontAlgn="base" hangingPunct="0">
              <a:spcBef>
                <a:spcPct val="0"/>
              </a:spcBef>
              <a:spcAft>
                <a:spcPct val="0"/>
              </a:spcAft>
            </a:pPr>
            <a:r>
              <a:rPr lang="en-AU" altLang="en-US" sz="3600" dirty="0">
                <a:latin typeface="Calibri" panose="020F0502020204030204" pitchFamily="34" charset="0"/>
                <a:ea typeface="Calibri" panose="020F0502020204030204" pitchFamily="34" charset="0"/>
                <a:cs typeface="Calibri" panose="020F0502020204030204" pitchFamily="34" charset="0"/>
              </a:rPr>
              <a:t>I acknowledge and pay my respects to past, present and emerging Elders and Custodians of the land on which we meet, that of the </a:t>
            </a:r>
            <a:r>
              <a:rPr lang="en-AU" altLang="en-US" sz="3600" dirty="0" err="1">
                <a:latin typeface="Calibri" panose="020F0502020204030204" pitchFamily="34" charset="0"/>
                <a:ea typeface="Calibri" panose="020F0502020204030204" pitchFamily="34" charset="0"/>
                <a:cs typeface="Calibri" panose="020F0502020204030204" pitchFamily="34" charset="0"/>
              </a:rPr>
              <a:t>Turrbal</a:t>
            </a:r>
            <a:r>
              <a:rPr lang="en-AU" altLang="en-US" sz="3600" dirty="0">
                <a:latin typeface="Calibri" panose="020F0502020204030204" pitchFamily="34" charset="0"/>
                <a:ea typeface="Calibri" panose="020F0502020204030204" pitchFamily="34" charset="0"/>
                <a:cs typeface="Calibri" panose="020F0502020204030204" pitchFamily="34" charset="0"/>
              </a:rPr>
              <a:t> and </a:t>
            </a:r>
            <a:r>
              <a:rPr lang="en-AU" altLang="en-US" sz="3600" dirty="0" err="1">
                <a:latin typeface="Calibri" panose="020F0502020204030204" pitchFamily="34" charset="0"/>
                <a:ea typeface="Calibri" panose="020F0502020204030204" pitchFamily="34" charset="0"/>
                <a:cs typeface="Calibri" panose="020F0502020204030204" pitchFamily="34" charset="0"/>
              </a:rPr>
              <a:t>Yugara</a:t>
            </a:r>
            <a:r>
              <a:rPr lang="en-US" sz="3600" dirty="0">
                <a:latin typeface="Calibri" panose="020F0502020204030204" pitchFamily="34" charset="0"/>
                <a:cs typeface="Calibri" panose="020F0502020204030204" pitchFamily="34" charset="0"/>
              </a:rPr>
              <a:t> peoples.</a:t>
            </a:r>
            <a:r>
              <a:rPr lang="en-AU" sz="3600" dirty="0">
                <a:latin typeface="Calibri" panose="020F0502020204030204" pitchFamily="34" charset="0"/>
                <a:cs typeface="Calibri" panose="020F0502020204030204" pitchFamily="34" charset="0"/>
              </a:rPr>
              <a:t> </a:t>
            </a:r>
            <a:r>
              <a:rPr lang="en-AU" altLang="en-US" sz="3600" dirty="0">
                <a:latin typeface="Calibri" panose="020F0502020204030204" pitchFamily="34" charset="0"/>
                <a:ea typeface="Calibri" panose="020F0502020204030204" pitchFamily="34" charset="0"/>
                <a:cs typeface="Calibri" panose="020F0502020204030204" pitchFamily="34" charset="0"/>
              </a:rPr>
              <a:t>Their stolen lands have never been ceded.</a:t>
            </a:r>
          </a:p>
        </p:txBody>
      </p:sp>
    </p:spTree>
    <p:extLst>
      <p:ext uri="{BB962C8B-B14F-4D97-AF65-F5344CB8AC3E}">
        <p14:creationId xmlns:p14="http://schemas.microsoft.com/office/powerpoint/2010/main" val="2598300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A16C0C-2860-C04B-C488-7DF542932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420" y="2496312"/>
            <a:ext cx="6655443" cy="2460835"/>
          </a:xfrm>
          <a:prstGeom prst="rect">
            <a:avLst/>
          </a:prstGeom>
        </p:spPr>
      </p:pic>
      <p:sp>
        <p:nvSpPr>
          <p:cNvPr id="9" name="Content Placeholder 2">
            <a:extLst>
              <a:ext uri="{FF2B5EF4-FFF2-40B4-BE49-F238E27FC236}">
                <a16:creationId xmlns:a16="http://schemas.microsoft.com/office/drawing/2014/main" id="{F35ADA0B-3DA3-15AF-138C-23478FA737B3}"/>
              </a:ext>
            </a:extLst>
          </p:cNvPr>
          <p:cNvSpPr>
            <a:spLocks noGrp="1"/>
          </p:cNvSpPr>
          <p:nvPr>
            <p:ph idx="1"/>
          </p:nvPr>
        </p:nvSpPr>
        <p:spPr>
          <a:xfrm>
            <a:off x="3450600" y="5288685"/>
            <a:ext cx="4257792" cy="649224"/>
          </a:xfrm>
        </p:spPr>
        <p:txBody>
          <a:bodyPr>
            <a:normAutofit fontScale="25000" lnSpcReduction="20000"/>
          </a:bodyPr>
          <a:lstStyle/>
          <a:p>
            <a:pPr marL="0" indent="0">
              <a:lnSpc>
                <a:spcPct val="80000"/>
              </a:lnSpc>
              <a:buNone/>
            </a:pPr>
            <a:endParaRPr lang="en-AU" sz="3600" dirty="0">
              <a:cs typeface="Calibri" panose="020F0502020204030204" pitchFamily="34" charset="0"/>
            </a:endParaRPr>
          </a:p>
          <a:p>
            <a:pPr marL="0" indent="0">
              <a:lnSpc>
                <a:spcPct val="80000"/>
              </a:lnSpc>
              <a:buNone/>
            </a:pPr>
            <a:r>
              <a:rPr lang="en-AU" sz="17600" dirty="0">
                <a:cs typeface="Calibri" panose="020F0502020204030204" pitchFamily="34" charset="0"/>
              </a:rPr>
              <a:t>Cameron Russell </a:t>
            </a:r>
          </a:p>
          <a:p>
            <a:pPr marL="0" indent="0">
              <a:lnSpc>
                <a:spcPct val="80000"/>
              </a:lnSpc>
              <a:buNone/>
            </a:pPr>
            <a:endParaRPr lang="en-AU" sz="3600" dirty="0"/>
          </a:p>
          <a:p>
            <a:endParaRPr lang="en-AU" sz="3600" dirty="0"/>
          </a:p>
        </p:txBody>
      </p:sp>
      <p:sp>
        <p:nvSpPr>
          <p:cNvPr id="4" name="TextBox 3">
            <a:extLst>
              <a:ext uri="{FF2B5EF4-FFF2-40B4-BE49-F238E27FC236}">
                <a16:creationId xmlns:a16="http://schemas.microsoft.com/office/drawing/2014/main" id="{88E70117-1361-3203-037A-B078239C2916}"/>
              </a:ext>
            </a:extLst>
          </p:cNvPr>
          <p:cNvSpPr txBox="1"/>
          <p:nvPr/>
        </p:nvSpPr>
        <p:spPr>
          <a:xfrm>
            <a:off x="1825804" y="3565803"/>
            <a:ext cx="3249592" cy="698012"/>
          </a:xfrm>
          <a:prstGeom prst="rect">
            <a:avLst/>
          </a:prstGeom>
          <a:noFill/>
        </p:spPr>
        <p:txBody>
          <a:bodyPr wrap="square">
            <a:spAutoFit/>
          </a:bodyPr>
          <a:lstStyle/>
          <a:p>
            <a:pPr marL="0" indent="0">
              <a:lnSpc>
                <a:spcPct val="80000"/>
              </a:lnSpc>
              <a:buNone/>
            </a:pPr>
            <a:r>
              <a:rPr lang="en-AU" sz="4800" b="1" dirty="0">
                <a:cs typeface="Calibri" panose="020F0502020204030204" pitchFamily="34" charset="0"/>
              </a:rPr>
              <a:t>Thank you</a:t>
            </a:r>
          </a:p>
        </p:txBody>
      </p:sp>
    </p:spTree>
    <p:extLst>
      <p:ext uri="{BB962C8B-B14F-4D97-AF65-F5344CB8AC3E}">
        <p14:creationId xmlns:p14="http://schemas.microsoft.com/office/powerpoint/2010/main" val="3432700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EB8F-F5A6-B2D3-FE3A-3C3F12ACE96F}"/>
              </a:ext>
            </a:extLst>
          </p:cNvPr>
          <p:cNvSpPr>
            <a:spLocks noGrp="1"/>
          </p:cNvSpPr>
          <p:nvPr>
            <p:ph type="title"/>
          </p:nvPr>
        </p:nvSpPr>
        <p:spPr>
          <a:xfrm>
            <a:off x="1618488" y="188174"/>
            <a:ext cx="4715577" cy="472273"/>
          </a:xfrm>
        </p:spPr>
        <p:txBody>
          <a:bodyPr>
            <a:noAutofit/>
          </a:bodyPr>
          <a:lstStyle/>
          <a:p>
            <a:r>
              <a:rPr lang="en-AU" b="1" dirty="0">
                <a:latin typeface="+mn-lt"/>
              </a:rPr>
              <a:t>Selected references</a:t>
            </a:r>
          </a:p>
        </p:txBody>
      </p:sp>
      <p:sp>
        <p:nvSpPr>
          <p:cNvPr id="3" name="Content Placeholder 2">
            <a:extLst>
              <a:ext uri="{FF2B5EF4-FFF2-40B4-BE49-F238E27FC236}">
                <a16:creationId xmlns:a16="http://schemas.microsoft.com/office/drawing/2014/main" id="{BB8B2CC1-0713-95C4-F347-FF0C293C92B7}"/>
              </a:ext>
            </a:extLst>
          </p:cNvPr>
          <p:cNvSpPr>
            <a:spLocks noGrp="1"/>
          </p:cNvSpPr>
          <p:nvPr>
            <p:ph idx="1"/>
          </p:nvPr>
        </p:nvSpPr>
        <p:spPr>
          <a:xfrm>
            <a:off x="1627632" y="1490471"/>
            <a:ext cx="10398464" cy="5367529"/>
          </a:xfrm>
        </p:spPr>
        <p:txBody>
          <a:bodyPr>
            <a:noAutofit/>
          </a:bodyPr>
          <a:lstStyle/>
          <a:p>
            <a:r>
              <a:rPr lang="en-AU" sz="2400" dirty="0"/>
              <a:t>Allen R and Stern V (eds) (2007) </a:t>
            </a:r>
            <a:r>
              <a:rPr lang="en-AU" sz="2400" i="1" dirty="0"/>
              <a:t>Justice reinvestment – A new approach to crime and justice, </a:t>
            </a:r>
            <a:r>
              <a:rPr lang="en-AU" sz="2400" dirty="0"/>
              <a:t>International Centre for Prison Studies, King’s College London, London. </a:t>
            </a:r>
            <a:endParaRPr lang="en-US" sz="2400" dirty="0"/>
          </a:p>
          <a:p>
            <a:r>
              <a:rPr lang="en-AU" sz="2400" dirty="0"/>
              <a:t>ALRC [Australian Law Reform Commission] (2018) </a:t>
            </a:r>
            <a:r>
              <a:rPr lang="en-US" sz="2400" dirty="0"/>
              <a:t>‘</a:t>
            </a:r>
            <a:r>
              <a:rPr lang="en-US" sz="2400" dirty="0">
                <a:hlinkClick r:id="rId3"/>
              </a:rPr>
              <a:t>”What is Justice Reinvestment?” Pathways to justice: Inquiry into the incarceration rate of Aboriginal and Torres Strait Islander Peoples</a:t>
            </a:r>
            <a:r>
              <a:rPr lang="en-US" sz="2400" dirty="0"/>
              <a:t>’, ALRC Report 133.</a:t>
            </a:r>
          </a:p>
          <a:p>
            <a:r>
              <a:rPr lang="en-AU" sz="2400" dirty="0"/>
              <a:t>Barnett J (2019) ‘</a:t>
            </a:r>
            <a:r>
              <a:rPr lang="en-AU" sz="2400" dirty="0">
                <a:hlinkClick r:id="rId4"/>
              </a:rPr>
              <a:t>Does justice reinvestment work?</a:t>
            </a:r>
            <a:r>
              <a:rPr lang="en-AU" sz="2400" dirty="0"/>
              <a:t>’, Commonwealth Foundation. </a:t>
            </a:r>
            <a:endParaRPr lang="en-US" sz="2400" dirty="0"/>
          </a:p>
          <a:p>
            <a:r>
              <a:rPr lang="en-GB" sz="2400" dirty="0"/>
              <a:t>Calma T (2009) ‘</a:t>
            </a:r>
            <a:r>
              <a:rPr lang="en-GB" sz="2400" u="sng" dirty="0">
                <a:hlinkClick r:id="rId5"/>
              </a:rPr>
              <a:t>Social Justice Report 2009</a:t>
            </a:r>
            <a:r>
              <a:rPr lang="en-GB" sz="2400" dirty="0"/>
              <a:t>’, Aboriginal and Torres Strait Islander Social Justice Commissioner, Australian Human Rights Commission, Sydney.</a:t>
            </a:r>
          </a:p>
          <a:p>
            <a:r>
              <a:rPr lang="en-AU" sz="2400" dirty="0"/>
              <a:t>Department of Justice (2014) ‘</a:t>
            </a:r>
            <a:r>
              <a:rPr lang="en-AU" sz="2400" dirty="0">
                <a:hlinkClick r:id="rId6"/>
              </a:rPr>
              <a:t>Justice reinvestment in North Carolina: Three years later</a:t>
            </a:r>
            <a:r>
              <a:rPr lang="en-AU" sz="2400" dirty="0"/>
              <a:t>’, NCJ No. 248498. </a:t>
            </a:r>
            <a:endParaRPr lang="en-GB" sz="2400" dirty="0"/>
          </a:p>
          <a:p>
            <a:r>
              <a:rPr lang="en-AU" sz="2400" dirty="0"/>
              <a:t>Ferguson A and Lovric J (2019) ‘</a:t>
            </a:r>
            <a:r>
              <a:rPr lang="en-AU" sz="2400" u="sng" dirty="0">
                <a:hlinkClick r:id="rId7"/>
              </a:rPr>
              <a:t>Maranguka justice reinvestment</a:t>
            </a:r>
            <a:r>
              <a:rPr lang="en-AU" sz="2400" dirty="0"/>
              <a:t>’, </a:t>
            </a:r>
            <a:r>
              <a:rPr lang="en-AU" sz="2400" i="1" dirty="0"/>
              <a:t>Human Rights Defender, </a:t>
            </a:r>
            <a:r>
              <a:rPr lang="en-AU" sz="2400" dirty="0"/>
              <a:t>28(3):23-25. </a:t>
            </a:r>
          </a:p>
        </p:txBody>
      </p:sp>
    </p:spTree>
    <p:extLst>
      <p:ext uri="{BB962C8B-B14F-4D97-AF65-F5344CB8AC3E}">
        <p14:creationId xmlns:p14="http://schemas.microsoft.com/office/powerpoint/2010/main" val="3042989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8348A-B3D1-264C-0586-86F54AFE1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8CBBB-AC27-E01D-7E30-042FA884CAB5}"/>
              </a:ext>
            </a:extLst>
          </p:cNvPr>
          <p:cNvSpPr>
            <a:spLocks noGrp="1"/>
          </p:cNvSpPr>
          <p:nvPr>
            <p:ph type="title"/>
          </p:nvPr>
        </p:nvSpPr>
        <p:spPr>
          <a:xfrm>
            <a:off x="1618488" y="188174"/>
            <a:ext cx="8115821" cy="472273"/>
          </a:xfrm>
        </p:spPr>
        <p:txBody>
          <a:bodyPr>
            <a:noAutofit/>
          </a:bodyPr>
          <a:lstStyle/>
          <a:p>
            <a:r>
              <a:rPr lang="en-AU" b="1" dirty="0">
                <a:latin typeface="+mn-lt"/>
              </a:rPr>
              <a:t>Selected references (cont.)</a:t>
            </a:r>
          </a:p>
        </p:txBody>
      </p:sp>
      <p:sp>
        <p:nvSpPr>
          <p:cNvPr id="3" name="Content Placeholder 2">
            <a:extLst>
              <a:ext uri="{FF2B5EF4-FFF2-40B4-BE49-F238E27FC236}">
                <a16:creationId xmlns:a16="http://schemas.microsoft.com/office/drawing/2014/main" id="{21CDD3CA-FE9F-EA00-62E1-5F5F4969EAC1}"/>
              </a:ext>
            </a:extLst>
          </p:cNvPr>
          <p:cNvSpPr>
            <a:spLocks noGrp="1"/>
          </p:cNvSpPr>
          <p:nvPr>
            <p:ph idx="1"/>
          </p:nvPr>
        </p:nvSpPr>
        <p:spPr>
          <a:xfrm>
            <a:off x="1746504" y="1380744"/>
            <a:ext cx="10177272" cy="5367528"/>
          </a:xfrm>
        </p:spPr>
        <p:txBody>
          <a:bodyPr>
            <a:noAutofit/>
          </a:bodyPr>
          <a:lstStyle/>
          <a:p>
            <a:r>
              <a:rPr lang="en-AU" sz="2400" dirty="0"/>
              <a:t>Glass D (2015) ‘</a:t>
            </a:r>
            <a:r>
              <a:rPr lang="en-AU" sz="2400" u="sng" dirty="0">
                <a:hlinkClick r:id="rId2"/>
              </a:rPr>
              <a:t>Investigation into the rehabilitation and reintegration of prisoners in Victoria</a:t>
            </a:r>
            <a:r>
              <a:rPr lang="en-AU" sz="2400" dirty="0"/>
              <a:t>‘, Victorian Ombudsman (16 September 2015). </a:t>
            </a:r>
          </a:p>
          <a:p>
            <a:r>
              <a:rPr lang="en-AU" sz="2400" dirty="0"/>
              <a:t>Grimsrud T and Zehr H (2002) ‘</a:t>
            </a:r>
            <a:r>
              <a:rPr lang="en-US" sz="2400" dirty="0"/>
              <a:t>Rethinking God, Justice, and Treatment of Offenders’, </a:t>
            </a:r>
            <a:r>
              <a:rPr lang="en-US" sz="2400" i="1" dirty="0"/>
              <a:t>Journal of Offender Rehabilitation, </a:t>
            </a:r>
            <a:r>
              <a:rPr lang="en-US" sz="2400" dirty="0"/>
              <a:t>35(3):253-279.</a:t>
            </a:r>
            <a:endParaRPr lang="en-AU" sz="2400" dirty="0">
              <a:ea typeface="Calibri" panose="020F0502020204030204" pitchFamily="34" charset="0"/>
              <a:cs typeface="Times New Roman" panose="02020603050405020304" pitchFamily="18" charset="0"/>
            </a:endParaRPr>
          </a:p>
          <a:p>
            <a:r>
              <a:rPr lang="en-AU" sz="2400" dirty="0"/>
              <a:t>Just Reinvest NSW (n.d.) ‘</a:t>
            </a:r>
            <a:r>
              <a:rPr lang="en-AU" sz="2400" u="sng" dirty="0">
                <a:hlinkClick r:id="rId3"/>
              </a:rPr>
              <a:t>Bourke (Maranguka): </a:t>
            </a:r>
            <a:r>
              <a:rPr lang="en-AU" sz="2400" u="sng" dirty="0" err="1">
                <a:hlinkClick r:id="rId3"/>
              </a:rPr>
              <a:t>Ngemba</a:t>
            </a:r>
            <a:r>
              <a:rPr lang="en-AU" sz="2400" u="sng" dirty="0">
                <a:hlinkClick r:id="rId3"/>
              </a:rPr>
              <a:t> Country (‘caring for others</a:t>
            </a:r>
            <a:r>
              <a:rPr lang="en-AU" sz="2400" dirty="0"/>
              <a:t>’, Just Reinvest NSW,</a:t>
            </a:r>
            <a:r>
              <a:rPr lang="en-AU" sz="2400" i="1" dirty="0"/>
              <a:t> </a:t>
            </a:r>
            <a:r>
              <a:rPr lang="en-AU" sz="2400" dirty="0"/>
              <a:t>accessed 31 August 2025. </a:t>
            </a:r>
          </a:p>
          <a:p>
            <a:r>
              <a:rPr lang="en-AU" sz="2400" u="sng" dirty="0"/>
              <a:t>KPMG (2016) ‘</a:t>
            </a:r>
            <a:r>
              <a:rPr lang="en-AU" sz="2400" u="sng" dirty="0">
                <a:hlinkClick r:id="rId4"/>
              </a:rPr>
              <a:t>Unlocking the Future: Maranguka Justice Reinvestment Project in Bourke Preliminary Assessment</a:t>
            </a:r>
            <a:r>
              <a:rPr lang="en-AU" sz="2400" dirty="0"/>
              <a:t>’, KPMG.  </a:t>
            </a:r>
          </a:p>
          <a:p>
            <a:r>
              <a:rPr lang="en-AU" sz="2400" dirty="0"/>
              <a:t>KPMG (2018) ‘</a:t>
            </a:r>
            <a:r>
              <a:rPr lang="en-AU" sz="2400" u="sng" dirty="0">
                <a:hlinkClick r:id="rId5"/>
              </a:rPr>
              <a:t>Maranguka Justice Reinvestment Project: Impact Assessment</a:t>
            </a:r>
            <a:r>
              <a:rPr lang="en-AU" sz="2400" dirty="0"/>
              <a:t>’, (Audit Report), KPMG. </a:t>
            </a:r>
          </a:p>
          <a:p>
            <a:r>
              <a:rPr lang="en-AU" sz="2400" dirty="0"/>
              <a:t>Maranguka Limited (n.d.) ‘</a:t>
            </a:r>
            <a:r>
              <a:rPr lang="en-AU" sz="2400" u="sng" dirty="0">
                <a:hlinkClick r:id="rId6"/>
              </a:rPr>
              <a:t>2023-2025 Maranguka Limited: Strategic Plan</a:t>
            </a:r>
            <a:r>
              <a:rPr lang="en-AU" sz="2400" dirty="0"/>
              <a:t>’,</a:t>
            </a:r>
            <a:r>
              <a:rPr lang="en-AU" sz="2400" i="1" dirty="0"/>
              <a:t> </a:t>
            </a:r>
            <a:r>
              <a:rPr lang="en-AU" sz="2400" dirty="0"/>
              <a:t>Maranguka Community Hub, Bourke, NSW, Australia.</a:t>
            </a:r>
          </a:p>
          <a:p>
            <a:r>
              <a:rPr lang="en-AU" sz="2400" dirty="0"/>
              <a:t>Sacred Sports (2025) ‘</a:t>
            </a:r>
            <a:r>
              <a:rPr lang="en-AU" sz="2400" u="sng" dirty="0">
                <a:hlinkClick r:id="rId7"/>
              </a:rPr>
              <a:t>Sacred Sports: Background</a:t>
            </a:r>
            <a:r>
              <a:rPr lang="en-AU" sz="2400" dirty="0"/>
              <a:t>’, Sacred Sports, Bourke, Australia.</a:t>
            </a:r>
          </a:p>
          <a:p>
            <a:endParaRPr lang="en-AU" sz="2400" dirty="0"/>
          </a:p>
        </p:txBody>
      </p:sp>
    </p:spTree>
    <p:extLst>
      <p:ext uri="{BB962C8B-B14F-4D97-AF65-F5344CB8AC3E}">
        <p14:creationId xmlns:p14="http://schemas.microsoft.com/office/powerpoint/2010/main" val="26491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AC981-5D43-20F3-759F-8657F821B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77FE6-1080-0ED6-9ACF-534846D3B1BB}"/>
              </a:ext>
            </a:extLst>
          </p:cNvPr>
          <p:cNvSpPr>
            <a:spLocks noGrp="1"/>
          </p:cNvSpPr>
          <p:nvPr>
            <p:ph type="title"/>
          </p:nvPr>
        </p:nvSpPr>
        <p:spPr>
          <a:xfrm>
            <a:off x="1618488" y="188174"/>
            <a:ext cx="8115821" cy="472273"/>
          </a:xfrm>
        </p:spPr>
        <p:txBody>
          <a:bodyPr>
            <a:noAutofit/>
          </a:bodyPr>
          <a:lstStyle/>
          <a:p>
            <a:r>
              <a:rPr lang="en-AU" b="1" dirty="0">
                <a:latin typeface="+mn-lt"/>
              </a:rPr>
              <a:t>Selected references (cont.)</a:t>
            </a:r>
          </a:p>
        </p:txBody>
      </p:sp>
      <p:sp>
        <p:nvSpPr>
          <p:cNvPr id="3" name="Content Placeholder 2">
            <a:extLst>
              <a:ext uri="{FF2B5EF4-FFF2-40B4-BE49-F238E27FC236}">
                <a16:creationId xmlns:a16="http://schemas.microsoft.com/office/drawing/2014/main" id="{C9BAE7A8-7460-C8BE-F059-E06002F4BE7F}"/>
              </a:ext>
            </a:extLst>
          </p:cNvPr>
          <p:cNvSpPr>
            <a:spLocks noGrp="1"/>
          </p:cNvSpPr>
          <p:nvPr>
            <p:ph idx="1"/>
          </p:nvPr>
        </p:nvSpPr>
        <p:spPr>
          <a:xfrm>
            <a:off x="1618488" y="1371600"/>
            <a:ext cx="10241280" cy="5486400"/>
          </a:xfrm>
        </p:spPr>
        <p:txBody>
          <a:bodyPr>
            <a:noAutofit/>
          </a:bodyPr>
          <a:lstStyle/>
          <a:p>
            <a:r>
              <a:rPr lang="en-AU" sz="2400" dirty="0"/>
              <a:t>Tucker SB and Cadora E (2003) ‘</a:t>
            </a:r>
            <a:r>
              <a:rPr lang="en-AU" sz="2400" dirty="0">
                <a:hlinkClick r:id="rId2"/>
              </a:rPr>
              <a:t>Ideas for an Open Society: Justice Reinvestment: To Invest in Public Safety by Reallocating Justice Dollars to Refinance Education, Housing, Healthcare, and Jobs</a:t>
            </a:r>
            <a:r>
              <a:rPr lang="en-AU" sz="2400" dirty="0"/>
              <a:t>’, </a:t>
            </a:r>
            <a:r>
              <a:rPr lang="en-AU" sz="2400" i="1" dirty="0"/>
              <a:t>Open Society Institute </a:t>
            </a:r>
            <a:r>
              <a:rPr lang="en-AU" sz="2400" dirty="0"/>
              <a:t>3(3):1-5.</a:t>
            </a:r>
            <a:endParaRPr lang="en-AU" sz="2400" dirty="0">
              <a:ea typeface="Calibri" panose="020F0502020204030204" pitchFamily="34" charset="0"/>
              <a:cs typeface="Times New Roman" panose="02020603050405020304" pitchFamily="18" charset="0"/>
            </a:endParaRPr>
          </a:p>
          <a:p>
            <a:r>
              <a:rPr lang="en-AU" sz="2400" dirty="0"/>
              <a:t>Vinson T (2007) </a:t>
            </a:r>
            <a:r>
              <a:rPr lang="en-AU" sz="2400" i="1" dirty="0"/>
              <a:t>Dropping off the edge: The distribution of disadvantage in Australia,</a:t>
            </a:r>
            <a:r>
              <a:rPr lang="en-AU" sz="2400" dirty="0"/>
              <a:t> Jesuit Social Services, Richmond, Victoria, Australia.</a:t>
            </a:r>
          </a:p>
          <a:p>
            <a:r>
              <a:rPr lang="en-AU" sz="2400" dirty="0"/>
              <a:t>Vinson T and Rawsthorne M (2015) ‘</a:t>
            </a:r>
            <a:r>
              <a:rPr lang="en-AU" sz="2400" u="sng" dirty="0">
                <a:hlinkClick r:id="rId3"/>
              </a:rPr>
              <a:t>Dropping off the Edge: Persistent communal disadvantage in Australia</a:t>
            </a:r>
            <a:r>
              <a:rPr lang="en-AU" sz="2400" dirty="0"/>
              <a:t>’, Jesuit Social Services, Richmond, Victoria, Australia.</a:t>
            </a:r>
          </a:p>
          <a:p>
            <a:r>
              <a:rPr lang="en-AU" sz="2400" dirty="0"/>
              <a:t>Wong K, Meadows L, Warburton, F, Webb, S, Young H and Barraclough (2013) ‘</a:t>
            </a:r>
            <a:r>
              <a:rPr lang="en-US" sz="2400" dirty="0">
                <a:hlinkClick r:id="rId4"/>
              </a:rPr>
              <a:t>The development and Year One Implementation of the Local Justice Reinvestment Pilot</a:t>
            </a:r>
            <a:r>
              <a:rPr lang="en-US" sz="2400" dirty="0"/>
              <a:t>’,</a:t>
            </a:r>
            <a:r>
              <a:rPr lang="en-AU" sz="2400" dirty="0"/>
              <a:t> </a:t>
            </a:r>
            <a:r>
              <a:rPr lang="en-US" sz="2400" dirty="0"/>
              <a:t>Hallam Centre for Community Justice, Sheffield Hallam University.</a:t>
            </a:r>
            <a:endParaRPr lang="en-AU" sz="2400" dirty="0"/>
          </a:p>
        </p:txBody>
      </p:sp>
    </p:spTree>
    <p:extLst>
      <p:ext uri="{BB962C8B-B14F-4D97-AF65-F5344CB8AC3E}">
        <p14:creationId xmlns:p14="http://schemas.microsoft.com/office/powerpoint/2010/main" val="302090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BBEB-1E9F-DDD9-BC99-654370C8C59F}"/>
              </a:ext>
            </a:extLst>
          </p:cNvPr>
          <p:cNvSpPr>
            <a:spLocks noGrp="1"/>
          </p:cNvSpPr>
          <p:nvPr>
            <p:ph type="title"/>
          </p:nvPr>
        </p:nvSpPr>
        <p:spPr>
          <a:xfrm>
            <a:off x="1577109" y="97272"/>
            <a:ext cx="10515600" cy="678584"/>
          </a:xfrm>
        </p:spPr>
        <p:txBody>
          <a:bodyPr>
            <a:noAutofit/>
          </a:bodyPr>
          <a:lstStyle/>
          <a:p>
            <a:r>
              <a:rPr lang="en-AU" b="1" dirty="0">
                <a:latin typeface="+mn-lt"/>
              </a:rPr>
              <a:t>Image credits</a:t>
            </a:r>
          </a:p>
        </p:txBody>
      </p:sp>
      <p:sp>
        <p:nvSpPr>
          <p:cNvPr id="3" name="Content Placeholder 2">
            <a:extLst>
              <a:ext uri="{FF2B5EF4-FFF2-40B4-BE49-F238E27FC236}">
                <a16:creationId xmlns:a16="http://schemas.microsoft.com/office/drawing/2014/main" id="{B924C622-2D76-5FD3-5026-500C70D18672}"/>
              </a:ext>
            </a:extLst>
          </p:cNvPr>
          <p:cNvSpPr>
            <a:spLocks noGrp="1"/>
          </p:cNvSpPr>
          <p:nvPr>
            <p:ph idx="1"/>
          </p:nvPr>
        </p:nvSpPr>
        <p:spPr>
          <a:xfrm>
            <a:off x="1577109" y="1417413"/>
            <a:ext cx="10515600" cy="5440587"/>
          </a:xfrm>
        </p:spPr>
        <p:txBody>
          <a:bodyPr>
            <a:normAutofit fontScale="92500" lnSpcReduction="20000"/>
          </a:bodyPr>
          <a:lstStyle/>
          <a:p>
            <a:r>
              <a:rPr lang="en-AU" sz="2600" dirty="0"/>
              <a:t>Aboriginal Tent Embassy: The Tribune/</a:t>
            </a:r>
            <a:r>
              <a:rPr lang="en-AU" sz="2600" dirty="0">
                <a:hlinkClick r:id="rId2"/>
              </a:rPr>
              <a:t>SEARCH Foundation</a:t>
            </a:r>
            <a:r>
              <a:rPr lang="en-AU" sz="2600" dirty="0"/>
              <a:t>; Mitchell Library, State Library of NSW, established 26 January 1972; photograph 27 January 1972.</a:t>
            </a:r>
          </a:p>
          <a:p>
            <a:r>
              <a:rPr lang="en-AU" sz="2600" dirty="0"/>
              <a:t>Aunty Donna Nelson (Veronica’s mother) rebuking Victorian Premier Jacinta Allen for bail laws backflip: </a:t>
            </a:r>
            <a:r>
              <a:rPr lang="en-AU" sz="2600" dirty="0">
                <a:hlinkClick r:id="rId3"/>
              </a:rPr>
              <a:t>The Guardian</a:t>
            </a:r>
            <a:r>
              <a:rPr lang="en-AU" sz="2600" dirty="0"/>
              <a:t>, 12 March 2025. </a:t>
            </a:r>
          </a:p>
          <a:p>
            <a:r>
              <a:rPr lang="en-AU" sz="2600" dirty="0"/>
              <a:t>Australian Parliament House: </a:t>
            </a:r>
            <a:r>
              <a:rPr lang="en-US" sz="2600" dirty="0">
                <a:hlinkClick r:id="rId4"/>
              </a:rPr>
              <a:t>PEO</a:t>
            </a:r>
            <a:r>
              <a:rPr lang="en-US" sz="2600" dirty="0"/>
              <a:t> (Parliamentary Education Office - peo.gov.au), 2025.</a:t>
            </a:r>
            <a:r>
              <a:rPr lang="en-AU" sz="2600" dirty="0"/>
              <a:t> </a:t>
            </a:r>
          </a:p>
          <a:p>
            <a:r>
              <a:rPr lang="en-AU" sz="2600" dirty="0"/>
              <a:t>Bail laws backflip: </a:t>
            </a:r>
            <a:r>
              <a:rPr lang="en-AU" sz="2600" dirty="0">
                <a:hlinkClick r:id="rId5"/>
              </a:rPr>
              <a:t>7 News</a:t>
            </a:r>
            <a:r>
              <a:rPr lang="en-AU" sz="2600" dirty="0"/>
              <a:t>, 13 August 2024.</a:t>
            </a:r>
          </a:p>
          <a:p>
            <a:r>
              <a:rPr lang="en-AU" sz="2600" dirty="0"/>
              <a:t>Banksy mural: “Create Escape”, mural painted on the wall of the former Reading Prison (as a likely reference to Oscar Wilde and others who were imprisoned there), </a:t>
            </a:r>
            <a:r>
              <a:rPr lang="en-AU" sz="2600" dirty="0">
                <a:hlinkClick r:id="rId6"/>
              </a:rPr>
              <a:t>CNN</a:t>
            </a:r>
            <a:r>
              <a:rPr lang="en-AU" sz="2600" dirty="0"/>
              <a:t>, 5 March 2021.</a:t>
            </a:r>
          </a:p>
          <a:p>
            <a:r>
              <a:rPr lang="en-AU" sz="2600" dirty="0"/>
              <a:t>Children in a circle: </a:t>
            </a:r>
            <a:r>
              <a:rPr lang="en-AU" sz="2600" dirty="0">
                <a:hlinkClick r:id="rId7"/>
              </a:rPr>
              <a:t>Sacred Sports</a:t>
            </a:r>
            <a:r>
              <a:rPr lang="en-AU" sz="2600" dirty="0"/>
              <a:t>, 2025.</a:t>
            </a:r>
          </a:p>
          <a:p>
            <a:r>
              <a:rPr lang="en-AU" sz="2600" dirty="0"/>
              <a:t>High Court of Australia: National Library of Australia archive, </a:t>
            </a:r>
            <a:r>
              <a:rPr lang="en-AU" sz="2600" dirty="0">
                <a:hlinkClick r:id="rId8"/>
              </a:rPr>
              <a:t>Trove</a:t>
            </a:r>
            <a:r>
              <a:rPr lang="en-AU" sz="2600" dirty="0"/>
              <a:t>, 1980.</a:t>
            </a:r>
          </a:p>
          <a:p>
            <a:r>
              <a:rPr lang="en-AU" sz="2600" dirty="0"/>
              <a:t>Rock art: Tasmanian Tiger, Murujuga Sea Country, Dampier Archipelago, </a:t>
            </a:r>
            <a:r>
              <a:rPr lang="en-AU" sz="2600" dirty="0">
                <a:hlinkClick r:id="rId9"/>
              </a:rPr>
              <a:t>Australian Geographic</a:t>
            </a:r>
            <a:r>
              <a:rPr lang="en-AU" sz="2600" dirty="0"/>
              <a:t>. </a:t>
            </a:r>
          </a:p>
          <a:p>
            <a:r>
              <a:rPr lang="en-AU" sz="2600" dirty="0"/>
              <a:t>Spiral infographics: </a:t>
            </a:r>
            <a:r>
              <a:rPr lang="en-AU" sz="2600" dirty="0">
                <a:hlinkClick r:id="rId10" action="ppaction://hlinkfile"/>
              </a:rPr>
              <a:t>SlideModel.com</a:t>
            </a:r>
            <a:r>
              <a:rPr lang="en-AU" sz="2600" dirty="0"/>
              <a:t>, royalty free for subscribers.</a:t>
            </a:r>
          </a:p>
          <a:p>
            <a:r>
              <a:rPr lang="en-AU" sz="2600" dirty="0"/>
              <a:t>All other photographs: Taken by the author, 2022-2025.</a:t>
            </a:r>
          </a:p>
          <a:p>
            <a:endParaRPr lang="en-AU" sz="2000" dirty="0"/>
          </a:p>
          <a:p>
            <a:endParaRPr lang="en-AU" sz="2000" dirty="0"/>
          </a:p>
        </p:txBody>
      </p:sp>
    </p:spTree>
    <p:extLst>
      <p:ext uri="{BB962C8B-B14F-4D97-AF65-F5344CB8AC3E}">
        <p14:creationId xmlns:p14="http://schemas.microsoft.com/office/powerpoint/2010/main" val="28243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2D7551-996F-6769-356F-8FE9FEB89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sp>
        <p:nvSpPr>
          <p:cNvPr id="2" name="Title 1">
            <a:extLst>
              <a:ext uri="{FF2B5EF4-FFF2-40B4-BE49-F238E27FC236}">
                <a16:creationId xmlns:a16="http://schemas.microsoft.com/office/drawing/2014/main" id="{AFC816AD-F91B-2BF9-D9AA-82C0D03890BD}"/>
              </a:ext>
            </a:extLst>
          </p:cNvPr>
          <p:cNvSpPr>
            <a:spLocks noGrp="1"/>
          </p:cNvSpPr>
          <p:nvPr>
            <p:ph type="title"/>
          </p:nvPr>
        </p:nvSpPr>
        <p:spPr>
          <a:xfrm>
            <a:off x="468224" y="480630"/>
            <a:ext cx="2913452" cy="635901"/>
          </a:xfrm>
        </p:spPr>
        <p:txBody>
          <a:bodyPr>
            <a:noAutofit/>
          </a:bodyPr>
          <a:lstStyle/>
          <a:p>
            <a:r>
              <a:rPr lang="en-AU" sz="4800" b="1" dirty="0">
                <a:solidFill>
                  <a:schemeClr val="bg1">
                    <a:lumMod val="95000"/>
                  </a:schemeClr>
                </a:solidFill>
                <a:latin typeface="+mn-lt"/>
              </a:rPr>
              <a:t>Overview</a:t>
            </a:r>
          </a:p>
        </p:txBody>
      </p:sp>
      <p:sp>
        <p:nvSpPr>
          <p:cNvPr id="3" name="Content Placeholder 2">
            <a:extLst>
              <a:ext uri="{FF2B5EF4-FFF2-40B4-BE49-F238E27FC236}">
                <a16:creationId xmlns:a16="http://schemas.microsoft.com/office/drawing/2014/main" id="{1B899472-1FC5-ADC3-5838-37BCC3DB19B4}"/>
              </a:ext>
            </a:extLst>
          </p:cNvPr>
          <p:cNvSpPr>
            <a:spLocks noGrp="1"/>
          </p:cNvSpPr>
          <p:nvPr>
            <p:ph idx="1"/>
          </p:nvPr>
        </p:nvSpPr>
        <p:spPr>
          <a:xfrm>
            <a:off x="4590288" y="2329509"/>
            <a:ext cx="8174736" cy="1949883"/>
          </a:xfrm>
        </p:spPr>
        <p:txBody>
          <a:bodyPr>
            <a:normAutofit/>
          </a:bodyPr>
          <a:lstStyle/>
          <a:p>
            <a:r>
              <a:rPr lang="en-AU" sz="3600" dirty="0"/>
              <a:t>Thesis: “Strengths-based strategies for justice investment, reinvestment &amp; diversion (JIRAD) in Australia”</a:t>
            </a:r>
          </a:p>
        </p:txBody>
      </p:sp>
      <p:sp>
        <p:nvSpPr>
          <p:cNvPr id="7" name="TextBox 6">
            <a:extLst>
              <a:ext uri="{FF2B5EF4-FFF2-40B4-BE49-F238E27FC236}">
                <a16:creationId xmlns:a16="http://schemas.microsoft.com/office/drawing/2014/main" id="{B6649C7F-6512-6BA7-DD86-F9F44C9E7304}"/>
              </a:ext>
            </a:extLst>
          </p:cNvPr>
          <p:cNvSpPr txBox="1"/>
          <p:nvPr/>
        </p:nvSpPr>
        <p:spPr>
          <a:xfrm>
            <a:off x="2434590" y="3992800"/>
            <a:ext cx="9875520" cy="2616101"/>
          </a:xfrm>
          <a:prstGeom prst="rect">
            <a:avLst/>
          </a:prstGeom>
          <a:noFill/>
        </p:spPr>
        <p:txBody>
          <a:bodyPr wrap="square">
            <a:spAutoFit/>
          </a:bodyPr>
          <a:lstStyle/>
          <a:p>
            <a:r>
              <a:rPr lang="en-AU" sz="3600" b="1" dirty="0"/>
              <a:t>Focus today: “The politics of JR/JIRAD in Australia”</a:t>
            </a:r>
          </a:p>
          <a:p>
            <a:pPr marL="457200" indent="-457200">
              <a:buFont typeface="Arial" panose="020B0604020202020204" pitchFamily="34" charset="0"/>
              <a:buChar char="•"/>
            </a:pPr>
            <a:r>
              <a:rPr lang="en-AU" sz="3200" i="1" dirty="0"/>
              <a:t>How do our predecessors in JR differ from us? </a:t>
            </a:r>
          </a:p>
          <a:p>
            <a:pPr marL="457200" indent="-457200">
              <a:buFont typeface="Arial" panose="020B0604020202020204" pitchFamily="34" charset="0"/>
              <a:buChar char="•"/>
            </a:pPr>
            <a:r>
              <a:rPr lang="en-AU" sz="3200" i="1" dirty="0"/>
              <a:t>What do our political parties think about JR? </a:t>
            </a:r>
          </a:p>
          <a:p>
            <a:pPr marL="457200" indent="-457200">
              <a:buFont typeface="Arial" panose="020B0604020202020204" pitchFamily="34" charset="0"/>
              <a:buChar char="•"/>
            </a:pPr>
            <a:r>
              <a:rPr lang="en-AU" sz="3200" i="1" dirty="0"/>
              <a:t>How does politics affect the JR definition, and how can our JR definition be adjusted to close the gap?  </a:t>
            </a:r>
          </a:p>
        </p:txBody>
      </p:sp>
    </p:spTree>
    <p:extLst>
      <p:ext uri="{BB962C8B-B14F-4D97-AF65-F5344CB8AC3E}">
        <p14:creationId xmlns:p14="http://schemas.microsoft.com/office/powerpoint/2010/main" val="262282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013E-3391-62D7-83CA-11D82F7F3F50}"/>
              </a:ext>
            </a:extLst>
          </p:cNvPr>
          <p:cNvSpPr>
            <a:spLocks noGrp="1"/>
          </p:cNvSpPr>
          <p:nvPr>
            <p:ph type="title"/>
          </p:nvPr>
        </p:nvSpPr>
        <p:spPr>
          <a:xfrm>
            <a:off x="1949368" y="81023"/>
            <a:ext cx="7472423" cy="636608"/>
          </a:xfrm>
        </p:spPr>
        <p:txBody>
          <a:bodyPr>
            <a:normAutofit fontScale="90000"/>
          </a:bodyPr>
          <a:lstStyle/>
          <a:p>
            <a:r>
              <a:rPr lang="en-AU" b="1" dirty="0">
                <a:latin typeface="+mn-lt"/>
              </a:rPr>
              <a:t>The downward spiral to prison</a:t>
            </a:r>
          </a:p>
        </p:txBody>
      </p:sp>
      <p:pic>
        <p:nvPicPr>
          <p:cNvPr id="7" name="Picture 6">
            <a:extLst>
              <a:ext uri="{FF2B5EF4-FFF2-40B4-BE49-F238E27FC236}">
                <a16:creationId xmlns:a16="http://schemas.microsoft.com/office/drawing/2014/main" id="{869D0FF4-9D97-2C5F-ED8B-0E011FECB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433" y="1288856"/>
            <a:ext cx="5640569" cy="5488121"/>
          </a:xfrm>
          <a:prstGeom prst="rect">
            <a:avLst/>
          </a:prstGeom>
        </p:spPr>
      </p:pic>
      <p:sp>
        <p:nvSpPr>
          <p:cNvPr id="4" name="TextBox 3">
            <a:extLst>
              <a:ext uri="{FF2B5EF4-FFF2-40B4-BE49-F238E27FC236}">
                <a16:creationId xmlns:a16="http://schemas.microsoft.com/office/drawing/2014/main" id="{DFB0D891-E782-52C1-8581-42D7D6C3A272}"/>
              </a:ext>
            </a:extLst>
          </p:cNvPr>
          <p:cNvSpPr txBox="1"/>
          <p:nvPr/>
        </p:nvSpPr>
        <p:spPr>
          <a:xfrm>
            <a:off x="7048500" y="1288856"/>
            <a:ext cx="5143500" cy="5601533"/>
          </a:xfrm>
          <a:prstGeom prst="rect">
            <a:avLst/>
          </a:prstGeom>
          <a:noFill/>
        </p:spPr>
        <p:txBody>
          <a:bodyPr wrap="square">
            <a:spAutoFit/>
          </a:bodyPr>
          <a:lstStyle/>
          <a:p>
            <a:r>
              <a:rPr lang="en-AU" sz="2300" b="1"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In these disadvantaged postcodes:</a:t>
            </a:r>
          </a:p>
          <a:p>
            <a:pPr marL="285750" indent="-285750">
              <a:buFont typeface="Arial" panose="020B0604020202020204" pitchFamily="34" charset="0"/>
              <a:buChar char="•"/>
            </a:pPr>
            <a:r>
              <a:rPr lang="en-AU" sz="2300"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Low high school completion rates </a:t>
            </a:r>
          </a:p>
          <a:p>
            <a:pPr marL="285750" indent="-285750">
              <a:buFont typeface="Arial" panose="020B0604020202020204" pitchFamily="34" charset="0"/>
              <a:buChar char="•"/>
            </a:pPr>
            <a:r>
              <a:rPr lang="en-AU" sz="2300"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Low employment rates </a:t>
            </a:r>
          </a:p>
          <a:p>
            <a:pPr marL="285750" indent="-285750">
              <a:buFont typeface="Arial" panose="020B0604020202020204" pitchFamily="34" charset="0"/>
              <a:buChar char="•"/>
            </a:pPr>
            <a:r>
              <a:rPr lang="en-AU" sz="2300" kern="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Low</a:t>
            </a:r>
            <a:r>
              <a:rPr lang="en-AU" sz="2300"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opportunity &amp; income levels </a:t>
            </a:r>
          </a:p>
          <a:p>
            <a:pPr marL="285750" indent="-285750">
              <a:buFont typeface="Arial" panose="020B0604020202020204" pitchFamily="34" charset="0"/>
              <a:buChar char="•"/>
            </a:pPr>
            <a:r>
              <a:rPr lang="en-AU" sz="2300" kern="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Poor sport &amp; recreational facilities </a:t>
            </a:r>
          </a:p>
          <a:p>
            <a:pPr marL="285750" indent="-285750">
              <a:buFont typeface="Arial" panose="020B0604020202020204" pitchFamily="34" charset="0"/>
              <a:buChar char="•"/>
            </a:pPr>
            <a:r>
              <a:rPr lang="en-AU" sz="2300" kern="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Poor physical and mental health</a:t>
            </a:r>
          </a:p>
          <a:p>
            <a:pPr marL="285750" indent="-285750">
              <a:buFont typeface="Arial" panose="020B0604020202020204" pitchFamily="34" charset="0"/>
              <a:buChar char="•"/>
            </a:pPr>
            <a:r>
              <a:rPr lang="en-AU" sz="2300" kern="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High </a:t>
            </a:r>
            <a:r>
              <a:rPr lang="en-AU" sz="2300"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substance abuse rates</a:t>
            </a:r>
          </a:p>
          <a:p>
            <a:pPr marL="285750" indent="-285750">
              <a:buFont typeface="Arial" panose="020B0604020202020204" pitchFamily="34" charset="0"/>
              <a:buChar char="•"/>
            </a:pPr>
            <a:r>
              <a:rPr lang="en-AU" sz="2300" kern="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High </a:t>
            </a:r>
            <a:r>
              <a:rPr lang="en-AU" sz="2300"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homelessness rates</a:t>
            </a:r>
          </a:p>
          <a:p>
            <a:pPr marL="285750" indent="-285750">
              <a:buFont typeface="Arial" panose="020B0604020202020204" pitchFamily="34" charset="0"/>
              <a:buChar char="•"/>
            </a:pPr>
            <a:r>
              <a:rPr lang="en-AU" sz="2300" kern="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High levels of </a:t>
            </a:r>
            <a:r>
              <a:rPr lang="en-AU" sz="2300"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boredom &amp; trauma</a:t>
            </a:r>
          </a:p>
          <a:p>
            <a:pPr marL="285750" indent="-285750">
              <a:buFont typeface="Arial" panose="020B0604020202020204" pitchFamily="34" charset="0"/>
              <a:buChar char="•"/>
            </a:pPr>
            <a:endParaRPr lang="en-AU" sz="2300" kern="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endParaRPr>
          </a:p>
          <a:p>
            <a:r>
              <a:rPr lang="en-AU" sz="2300" b="1"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Leading to: </a:t>
            </a:r>
          </a:p>
          <a:p>
            <a:pPr marL="285750" indent="-285750">
              <a:buFont typeface="Arial" panose="020B0604020202020204" pitchFamily="34" charset="0"/>
              <a:buChar char="•"/>
            </a:pPr>
            <a:r>
              <a:rPr lang="en-AU" sz="2300" kern="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High</a:t>
            </a:r>
            <a:r>
              <a:rPr lang="en-AU" sz="2300"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crime &amp; incarceration rates</a:t>
            </a:r>
          </a:p>
          <a:p>
            <a:pPr marL="285750" indent="-285750">
              <a:buFont typeface="Arial" panose="020B0604020202020204" pitchFamily="34" charset="0"/>
              <a:buChar char="•"/>
            </a:pPr>
            <a:r>
              <a:rPr lang="en-AU" sz="2300" kern="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Costly &amp; ineffective imprisonment</a:t>
            </a:r>
            <a:endParaRPr lang="en-AU" sz="2300" kern="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AU" sz="2300" kern="0" dirty="0">
                <a:solidFill>
                  <a:srgbClr val="231F20"/>
                </a:solidFill>
                <a:latin typeface="Calibri" panose="020F0502020204030204" pitchFamily="34" charset="0"/>
                <a:ea typeface="Times New Roman" panose="02020603050405020304" pitchFamily="18" charset="0"/>
                <a:cs typeface="Times New Roman" panose="02020603050405020304" pitchFamily="18" charset="0"/>
              </a:rPr>
              <a:t>H</a:t>
            </a:r>
            <a:r>
              <a:rPr lang="en-AU" sz="2300" kern="0" dirty="0">
                <a:effectLst/>
                <a:latin typeface="Calibri" panose="020F0502020204030204" pitchFamily="34" charset="0"/>
                <a:ea typeface="Times New Roman" panose="02020603050405020304" pitchFamily="18" charset="0"/>
                <a:cs typeface="Times New Roman" panose="02020603050405020304" pitchFamily="18" charset="0"/>
              </a:rPr>
              <a:t>igh recidivism rates</a:t>
            </a:r>
          </a:p>
          <a:p>
            <a:r>
              <a:rPr lang="en-AU" kern="0" dirty="0">
                <a:effectLst/>
                <a:ea typeface="Times New Roman" panose="02020603050405020304" pitchFamily="18" charset="0"/>
                <a:cs typeface="Times New Roman" panose="02020603050405020304" pitchFamily="18" charset="0"/>
              </a:rPr>
              <a:t>(Glass 2015; Vinson 2007; </a:t>
            </a:r>
            <a:r>
              <a:rPr lang="en-AU" dirty="0"/>
              <a:t>Vinson &amp; Rawsthorne 2015:27-43;115; Grimsrud &amp; Zehr 2002; Calma 2009)</a:t>
            </a:r>
          </a:p>
        </p:txBody>
      </p:sp>
    </p:spTree>
    <p:extLst>
      <p:ext uri="{BB962C8B-B14F-4D97-AF65-F5344CB8AC3E}">
        <p14:creationId xmlns:p14="http://schemas.microsoft.com/office/powerpoint/2010/main" val="258350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140E-3A2C-3A98-32D1-8EC0EF7DD77E}"/>
              </a:ext>
            </a:extLst>
          </p:cNvPr>
          <p:cNvSpPr>
            <a:spLocks noGrp="1"/>
          </p:cNvSpPr>
          <p:nvPr>
            <p:ph type="title"/>
          </p:nvPr>
        </p:nvSpPr>
        <p:spPr>
          <a:xfrm>
            <a:off x="2133378" y="134312"/>
            <a:ext cx="9973277" cy="558509"/>
          </a:xfrm>
        </p:spPr>
        <p:txBody>
          <a:bodyPr>
            <a:normAutofit fontScale="90000"/>
          </a:bodyPr>
          <a:lstStyle/>
          <a:p>
            <a:r>
              <a:rPr lang="en-AU" b="1" dirty="0">
                <a:latin typeface="+mn-lt"/>
              </a:rPr>
              <a:t>‘Justice reinvestment’ (JR) original definition</a:t>
            </a:r>
          </a:p>
        </p:txBody>
      </p:sp>
      <p:sp>
        <p:nvSpPr>
          <p:cNvPr id="3" name="Content Placeholder 2">
            <a:extLst>
              <a:ext uri="{FF2B5EF4-FFF2-40B4-BE49-F238E27FC236}">
                <a16:creationId xmlns:a16="http://schemas.microsoft.com/office/drawing/2014/main" id="{ED2CC57E-5CDE-F8BA-3AC3-45E8E330B142}"/>
              </a:ext>
            </a:extLst>
          </p:cNvPr>
          <p:cNvSpPr>
            <a:spLocks noGrp="1"/>
          </p:cNvSpPr>
          <p:nvPr>
            <p:ph idx="1"/>
          </p:nvPr>
        </p:nvSpPr>
        <p:spPr>
          <a:xfrm>
            <a:off x="1854888" y="1243779"/>
            <a:ext cx="10058621" cy="2304093"/>
          </a:xfrm>
        </p:spPr>
        <p:txBody>
          <a:bodyPr>
            <a:noAutofit/>
          </a:bodyPr>
          <a:lstStyle/>
          <a:p>
            <a:pPr>
              <a:lnSpc>
                <a:spcPct val="100000"/>
              </a:lnSpc>
            </a:pPr>
            <a:r>
              <a:rPr lang="en-AU" sz="3600" dirty="0"/>
              <a:t>JR involves the reallocation of funding from prisons/ police to community-led initiatives that strengthen the social fabric &amp; address the causes of crime. Prisons &amp; police are then less needed </a:t>
            </a:r>
            <a:r>
              <a:rPr lang="en-AU" sz="2000" dirty="0"/>
              <a:t>(Tucker &amp; Cadora 2003).</a:t>
            </a:r>
          </a:p>
        </p:txBody>
      </p:sp>
      <p:pic>
        <p:nvPicPr>
          <p:cNvPr id="5" name="Picture 4">
            <a:extLst>
              <a:ext uri="{FF2B5EF4-FFF2-40B4-BE49-F238E27FC236}">
                <a16:creationId xmlns:a16="http://schemas.microsoft.com/office/drawing/2014/main" id="{10B9EFDA-BF66-CA1F-2DF9-3DBA01385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751" y="3776472"/>
            <a:ext cx="9976275" cy="3081529"/>
          </a:xfrm>
          <a:prstGeom prst="rect">
            <a:avLst/>
          </a:prstGeom>
        </p:spPr>
      </p:pic>
    </p:spTree>
    <p:extLst>
      <p:ext uri="{BB962C8B-B14F-4D97-AF65-F5344CB8AC3E}">
        <p14:creationId xmlns:p14="http://schemas.microsoft.com/office/powerpoint/2010/main" val="328282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E7CA5-7827-F1B6-23CA-12E4D8874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9868E-495D-BF4F-21CB-EF58656148ED}"/>
              </a:ext>
            </a:extLst>
          </p:cNvPr>
          <p:cNvSpPr>
            <a:spLocks noGrp="1"/>
          </p:cNvSpPr>
          <p:nvPr>
            <p:ph type="title"/>
          </p:nvPr>
        </p:nvSpPr>
        <p:spPr>
          <a:xfrm>
            <a:off x="2133378" y="134312"/>
            <a:ext cx="9973277" cy="558509"/>
          </a:xfrm>
        </p:spPr>
        <p:txBody>
          <a:bodyPr>
            <a:normAutofit fontScale="90000"/>
          </a:bodyPr>
          <a:lstStyle/>
          <a:p>
            <a:r>
              <a:rPr lang="en-AU" b="1" dirty="0">
                <a:latin typeface="+mn-lt"/>
              </a:rPr>
              <a:t>Differences in JIRAD application</a:t>
            </a:r>
          </a:p>
        </p:txBody>
      </p:sp>
      <p:graphicFrame>
        <p:nvGraphicFramePr>
          <p:cNvPr id="8" name="Table 7">
            <a:extLst>
              <a:ext uri="{FF2B5EF4-FFF2-40B4-BE49-F238E27FC236}">
                <a16:creationId xmlns:a16="http://schemas.microsoft.com/office/drawing/2014/main" id="{774AD1DD-8AF3-9E20-D5EA-375E5CFAC0BD}"/>
              </a:ext>
            </a:extLst>
          </p:cNvPr>
          <p:cNvGraphicFramePr>
            <a:graphicFrameLocks noGrp="1"/>
          </p:cNvGraphicFramePr>
          <p:nvPr>
            <p:extLst>
              <p:ext uri="{D42A27DB-BD31-4B8C-83A1-F6EECF244321}">
                <p14:modId xmlns:p14="http://schemas.microsoft.com/office/powerpoint/2010/main" val="3433345588"/>
              </p:ext>
            </p:extLst>
          </p:nvPr>
        </p:nvGraphicFramePr>
        <p:xfrm>
          <a:off x="0" y="692821"/>
          <a:ext cx="12199112" cy="6159457"/>
        </p:xfrm>
        <a:graphic>
          <a:graphicData uri="http://schemas.openxmlformats.org/drawingml/2006/table">
            <a:tbl>
              <a:tblPr firstRow="1" bandRow="1">
                <a:tableStyleId>{5C22544A-7EE6-4342-B048-85BDC9FD1C3A}</a:tableStyleId>
              </a:tblPr>
              <a:tblGrid>
                <a:gridCol w="1499615">
                  <a:extLst>
                    <a:ext uri="{9D8B030D-6E8A-4147-A177-3AD203B41FA5}">
                      <a16:colId xmlns:a16="http://schemas.microsoft.com/office/drawing/2014/main" val="1491502129"/>
                    </a:ext>
                  </a:extLst>
                </a:gridCol>
                <a:gridCol w="2176273">
                  <a:extLst>
                    <a:ext uri="{9D8B030D-6E8A-4147-A177-3AD203B41FA5}">
                      <a16:colId xmlns:a16="http://schemas.microsoft.com/office/drawing/2014/main" val="3097285775"/>
                    </a:ext>
                  </a:extLst>
                </a:gridCol>
                <a:gridCol w="4910328">
                  <a:extLst>
                    <a:ext uri="{9D8B030D-6E8A-4147-A177-3AD203B41FA5}">
                      <a16:colId xmlns:a16="http://schemas.microsoft.com/office/drawing/2014/main" val="254420373"/>
                    </a:ext>
                  </a:extLst>
                </a:gridCol>
                <a:gridCol w="3612896">
                  <a:extLst>
                    <a:ext uri="{9D8B030D-6E8A-4147-A177-3AD203B41FA5}">
                      <a16:colId xmlns:a16="http://schemas.microsoft.com/office/drawing/2014/main" val="3214426980"/>
                    </a:ext>
                  </a:extLst>
                </a:gridCol>
              </a:tblGrid>
              <a:tr h="446484">
                <a:tc>
                  <a:txBody>
                    <a:bodyPr/>
                    <a:lstStyle/>
                    <a:p>
                      <a:endParaRPr lang="en-AU" sz="2400" dirty="0"/>
                    </a:p>
                  </a:txBody>
                  <a:tcPr/>
                </a:tc>
                <a:tc>
                  <a:txBody>
                    <a:bodyPr/>
                    <a:lstStyle/>
                    <a:p>
                      <a:r>
                        <a:rPr lang="en-AU" sz="2400" dirty="0"/>
                        <a:t>United States</a:t>
                      </a:r>
                    </a:p>
                  </a:txBody>
                  <a:tcPr/>
                </a:tc>
                <a:tc>
                  <a:txBody>
                    <a:bodyPr/>
                    <a:lstStyle/>
                    <a:p>
                      <a:r>
                        <a:rPr lang="en-AU" sz="2400"/>
                        <a:t>England &amp; Wales</a:t>
                      </a:r>
                      <a:endParaRPr lang="en-AU" sz="2400" dirty="0"/>
                    </a:p>
                  </a:txBody>
                  <a:tcPr/>
                </a:tc>
                <a:tc>
                  <a:txBody>
                    <a:bodyPr/>
                    <a:lstStyle/>
                    <a:p>
                      <a:r>
                        <a:rPr lang="en-AU" sz="2400"/>
                        <a:t>Australia</a:t>
                      </a:r>
                      <a:endParaRPr lang="en-AU" sz="2400" dirty="0"/>
                    </a:p>
                  </a:txBody>
                  <a:tcPr/>
                </a:tc>
                <a:extLst>
                  <a:ext uri="{0D108BD9-81ED-4DB2-BD59-A6C34878D82A}">
                    <a16:rowId xmlns:a16="http://schemas.microsoft.com/office/drawing/2014/main" val="554586316"/>
                  </a:ext>
                </a:extLst>
              </a:tr>
              <a:tr h="1160859">
                <a:tc>
                  <a:txBody>
                    <a:bodyPr/>
                    <a:lstStyle/>
                    <a:p>
                      <a:r>
                        <a:rPr lang="en-AU" sz="2400" dirty="0"/>
                        <a:t>1</a:t>
                      </a:r>
                      <a:r>
                        <a:rPr lang="en-AU" sz="2400" baseline="30000" dirty="0"/>
                        <a:t>st</a:t>
                      </a:r>
                      <a:r>
                        <a:rPr lang="en-AU" sz="2400" dirty="0"/>
                        <a:t> major JR initiative</a:t>
                      </a:r>
                    </a:p>
                  </a:txBody>
                  <a:tcPr/>
                </a:tc>
                <a:tc>
                  <a:txBody>
                    <a:bodyPr/>
                    <a:lstStyle/>
                    <a:p>
                      <a:r>
                        <a:rPr lang="en-AU" sz="2400" dirty="0"/>
                        <a:t>JR initiatives, Connecticut </a:t>
                      </a:r>
                    </a:p>
                    <a:p>
                      <a:r>
                        <a:rPr lang="en-AU" sz="2400" dirty="0"/>
                        <a:t>(from 2002)</a:t>
                      </a:r>
                    </a:p>
                  </a:txBody>
                  <a:tcPr/>
                </a:tc>
                <a:tc>
                  <a:txBody>
                    <a:bodyPr/>
                    <a:lstStyle/>
                    <a:p>
                      <a:r>
                        <a:rPr lang="en-AU" sz="2400" dirty="0"/>
                        <a:t>The Local Justice Reinvestment Pilot, at Greater Manchester and 5 London boroughs (from 2011)</a:t>
                      </a:r>
                    </a:p>
                  </a:txBody>
                  <a:tcPr/>
                </a:tc>
                <a:tc>
                  <a:txBody>
                    <a:bodyPr/>
                    <a:lstStyle/>
                    <a:p>
                      <a:r>
                        <a:rPr lang="en-AU" sz="2400" dirty="0"/>
                        <a:t>The Maranguka Justice Reinvestment Project, Bourke, NSW (from 2012)</a:t>
                      </a:r>
                    </a:p>
                  </a:txBody>
                  <a:tcPr/>
                </a:tc>
                <a:extLst>
                  <a:ext uri="{0D108BD9-81ED-4DB2-BD59-A6C34878D82A}">
                    <a16:rowId xmlns:a16="http://schemas.microsoft.com/office/drawing/2014/main" val="1540432558"/>
                  </a:ext>
                </a:extLst>
              </a:tr>
              <a:tr h="1160859">
                <a:tc>
                  <a:txBody>
                    <a:bodyPr/>
                    <a:lstStyle/>
                    <a:p>
                      <a:r>
                        <a:rPr lang="en-AU" sz="2400" dirty="0"/>
                        <a:t>What they have in common</a:t>
                      </a:r>
                    </a:p>
                  </a:txBody>
                  <a:tcPr/>
                </a:tc>
                <a:tc gridSpan="3">
                  <a:txBody>
                    <a:bodyPr/>
                    <a:lstStyle/>
                    <a:p>
                      <a:r>
                        <a:rPr lang="en-AU" sz="2400" dirty="0"/>
                        <a:t>Govt funds are often directly invested (as opposed to reinvested) in community initiatives to alleviate the causes of crime. The communities benefit and the savings (e.g. from the reduced need for police &amp; prisons) are mostly absorbed by the govt  </a:t>
                      </a:r>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121988015"/>
                  </a:ext>
                </a:extLst>
              </a:tr>
              <a:tr h="2589608">
                <a:tc>
                  <a:txBody>
                    <a:bodyPr/>
                    <a:lstStyle/>
                    <a:p>
                      <a:r>
                        <a:rPr lang="en-AU" sz="2400" dirty="0"/>
                        <a:t>How their focus is different</a:t>
                      </a:r>
                    </a:p>
                  </a:txBody>
                  <a:tcPr/>
                </a:tc>
                <a:tc>
                  <a:txBody>
                    <a:bodyPr/>
                    <a:lstStyle/>
                    <a:p>
                      <a:r>
                        <a:rPr lang="en-AU" sz="2400" dirty="0"/>
                        <a:t>Govt focus is </a:t>
                      </a:r>
                      <a:r>
                        <a:rPr lang="en-AU" sz="2400" b="1" dirty="0"/>
                        <a:t>reform of the CJS &amp; reducing govt spending</a:t>
                      </a:r>
                      <a:r>
                        <a:rPr lang="en-AU" sz="2400" dirty="0"/>
                        <a:t>, with the savings being absorbed by govt</a:t>
                      </a:r>
                    </a:p>
                  </a:txBody>
                  <a:tcPr/>
                </a:tc>
                <a:tc>
                  <a:txBody>
                    <a:bodyPr/>
                    <a:lstStyle/>
                    <a:p>
                      <a:r>
                        <a:rPr lang="en-AU" sz="2400" dirty="0"/>
                        <a:t>Govt focus is often </a:t>
                      </a:r>
                      <a:r>
                        <a:rPr lang="en-AU" sz="2400" b="1" kern="1200" dirty="0">
                          <a:solidFill>
                            <a:schemeClr val="dk1"/>
                          </a:solidFill>
                          <a:effectLst/>
                          <a:latin typeface="+mn-lt"/>
                          <a:ea typeface="+mn-ea"/>
                          <a:cs typeface="+mn-cs"/>
                        </a:rPr>
                        <a:t>social impact bonds </a:t>
                      </a:r>
                      <a:r>
                        <a:rPr lang="en-AU" sz="2400" kern="1200" dirty="0">
                          <a:solidFill>
                            <a:schemeClr val="dk1"/>
                          </a:solidFill>
                          <a:effectLst/>
                          <a:latin typeface="+mn-lt"/>
                          <a:ea typeface="+mn-ea"/>
                          <a:cs typeface="+mn-cs"/>
                        </a:rPr>
                        <a:t>(or payment-by-results or pay-by-outcome contracts) - payment by govt upon a corporation achieving specified criminal justice outcomes. Savings are typically absorbed by govt &amp; corporations (not the community)</a:t>
                      </a:r>
                      <a:endParaRPr lang="en-AU" sz="2400" dirty="0"/>
                    </a:p>
                  </a:txBody>
                  <a:tcPr/>
                </a:tc>
                <a:tc>
                  <a:txBody>
                    <a:bodyPr/>
                    <a:lstStyle/>
                    <a:p>
                      <a:r>
                        <a:rPr lang="en-AU" sz="2400" dirty="0"/>
                        <a:t>Govt focus has been on </a:t>
                      </a:r>
                      <a:r>
                        <a:rPr lang="en-AU" sz="2400" b="1" dirty="0"/>
                        <a:t>social justice</a:t>
                      </a:r>
                      <a:r>
                        <a:rPr lang="en-AU" sz="2400" dirty="0"/>
                        <a:t>, </a:t>
                      </a:r>
                      <a:r>
                        <a:rPr lang="en-AU" sz="2400" kern="1200" dirty="0">
                          <a:solidFill>
                            <a:schemeClr val="dk1"/>
                          </a:solidFill>
                          <a:effectLst/>
                          <a:latin typeface="+mn-lt"/>
                          <a:ea typeface="+mn-ea"/>
                          <a:cs typeface="+mn-cs"/>
                        </a:rPr>
                        <a:t>mostly in remote communities with a high First Nations population, with the aim of addressing disadvantage &amp; closing the gap</a:t>
                      </a:r>
                      <a:endParaRPr lang="en-AU" sz="2400" dirty="0"/>
                    </a:p>
                  </a:txBody>
                  <a:tcPr/>
                </a:tc>
                <a:extLst>
                  <a:ext uri="{0D108BD9-81ED-4DB2-BD59-A6C34878D82A}">
                    <a16:rowId xmlns:a16="http://schemas.microsoft.com/office/drawing/2014/main" val="1282220439"/>
                  </a:ext>
                </a:extLst>
              </a:tr>
              <a:tr h="673057">
                <a:tc>
                  <a:txBody>
                    <a:bodyPr/>
                    <a:lstStyle/>
                    <a:p>
                      <a:endParaRPr lang="en-AU" sz="2400" dirty="0"/>
                    </a:p>
                  </a:txBody>
                  <a:tcPr/>
                </a:tc>
                <a:tc>
                  <a:txBody>
                    <a:bodyPr/>
                    <a:lstStyle/>
                    <a:p>
                      <a:pPr algn="ctr"/>
                      <a:r>
                        <a:rPr lang="en-AU" sz="1800" dirty="0"/>
                        <a:t>(Allen and Stern 2007) </a:t>
                      </a:r>
                    </a:p>
                  </a:txBody>
                  <a:tcPr/>
                </a:tc>
                <a:tc>
                  <a:txBody>
                    <a:bodyPr/>
                    <a:lstStyle/>
                    <a:p>
                      <a:pPr algn="ctr"/>
                      <a:r>
                        <a:rPr lang="en-AU" sz="1800" dirty="0"/>
                        <a:t>(Wong et al. 2013)</a:t>
                      </a:r>
                    </a:p>
                  </a:txBody>
                  <a:tcPr/>
                </a:tc>
                <a:tc>
                  <a:txBody>
                    <a:bodyPr/>
                    <a:lstStyle/>
                    <a:p>
                      <a:pPr algn="ctr"/>
                      <a:r>
                        <a:rPr lang="en-AU" sz="1800" dirty="0"/>
                        <a:t>(Ferguson and Lovric 2019) </a:t>
                      </a:r>
                    </a:p>
                  </a:txBody>
                  <a:tcPr/>
                </a:tc>
                <a:extLst>
                  <a:ext uri="{0D108BD9-81ED-4DB2-BD59-A6C34878D82A}">
                    <a16:rowId xmlns:a16="http://schemas.microsoft.com/office/drawing/2014/main" val="488826883"/>
                  </a:ext>
                </a:extLst>
              </a:tr>
            </a:tbl>
          </a:graphicData>
        </a:graphic>
      </p:graphicFrame>
    </p:spTree>
    <p:extLst>
      <p:ext uri="{BB962C8B-B14F-4D97-AF65-F5344CB8AC3E}">
        <p14:creationId xmlns:p14="http://schemas.microsoft.com/office/powerpoint/2010/main" val="19653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F339-B15D-A366-EBCB-FA0CCF189A6A}"/>
              </a:ext>
            </a:extLst>
          </p:cNvPr>
          <p:cNvSpPr>
            <a:spLocks noGrp="1"/>
          </p:cNvSpPr>
          <p:nvPr>
            <p:ph type="title"/>
          </p:nvPr>
        </p:nvSpPr>
        <p:spPr>
          <a:xfrm>
            <a:off x="1335025" y="27432"/>
            <a:ext cx="10678702" cy="763929"/>
          </a:xfrm>
        </p:spPr>
        <p:txBody>
          <a:bodyPr>
            <a:normAutofit/>
          </a:bodyPr>
          <a:lstStyle/>
          <a:p>
            <a:r>
              <a:rPr lang="en-AU" sz="3600" b="1" dirty="0">
                <a:latin typeface="+mn-lt"/>
              </a:rPr>
              <a:t>Justice investment, reinvestment and diversion (JIRAD)</a:t>
            </a:r>
          </a:p>
        </p:txBody>
      </p:sp>
      <p:pic>
        <p:nvPicPr>
          <p:cNvPr id="5" name="Content Placeholder 4">
            <a:extLst>
              <a:ext uri="{FF2B5EF4-FFF2-40B4-BE49-F238E27FC236}">
                <a16:creationId xmlns:a16="http://schemas.microsoft.com/office/drawing/2014/main" id="{35776198-9167-8F68-FD44-0B55D10208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849" y="1397115"/>
            <a:ext cx="10678701" cy="5339351"/>
          </a:xfrm>
        </p:spPr>
      </p:pic>
    </p:spTree>
    <p:extLst>
      <p:ext uri="{BB962C8B-B14F-4D97-AF65-F5344CB8AC3E}">
        <p14:creationId xmlns:p14="http://schemas.microsoft.com/office/powerpoint/2010/main" val="289180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FE24-414D-33EC-1BE6-852EB8DDEF43}"/>
              </a:ext>
            </a:extLst>
          </p:cNvPr>
          <p:cNvSpPr>
            <a:spLocks noGrp="1"/>
          </p:cNvSpPr>
          <p:nvPr>
            <p:ph type="title"/>
          </p:nvPr>
        </p:nvSpPr>
        <p:spPr>
          <a:xfrm>
            <a:off x="1808665" y="0"/>
            <a:ext cx="9709727" cy="748144"/>
          </a:xfrm>
        </p:spPr>
        <p:txBody>
          <a:bodyPr>
            <a:normAutofit/>
          </a:bodyPr>
          <a:lstStyle/>
          <a:p>
            <a:r>
              <a:rPr lang="en-AU" b="1" dirty="0">
                <a:latin typeface="+mn-lt"/>
              </a:rPr>
              <a:t>Govt positions on JR (1)</a:t>
            </a:r>
          </a:p>
        </p:txBody>
      </p:sp>
      <p:sp>
        <p:nvSpPr>
          <p:cNvPr id="3" name="Content Placeholder 2">
            <a:extLst>
              <a:ext uri="{FF2B5EF4-FFF2-40B4-BE49-F238E27FC236}">
                <a16:creationId xmlns:a16="http://schemas.microsoft.com/office/drawing/2014/main" id="{045815D9-728F-74F2-29E0-5BD77A75E2C4}"/>
              </a:ext>
            </a:extLst>
          </p:cNvPr>
          <p:cNvSpPr>
            <a:spLocks noGrp="1"/>
          </p:cNvSpPr>
          <p:nvPr>
            <p:ph idx="1"/>
          </p:nvPr>
        </p:nvSpPr>
        <p:spPr>
          <a:xfrm>
            <a:off x="1808664" y="1505584"/>
            <a:ext cx="9709728" cy="4977511"/>
          </a:xfrm>
        </p:spPr>
        <p:txBody>
          <a:bodyPr>
            <a:noAutofit/>
          </a:bodyPr>
          <a:lstStyle/>
          <a:p>
            <a:pPr>
              <a:lnSpc>
                <a:spcPct val="120000"/>
              </a:lnSpc>
            </a:pPr>
            <a:r>
              <a:rPr lang="en-AU" sz="3600" dirty="0"/>
              <a:t>The main Federal, State &amp; Territory party positions on justice reinvestment (ALP, LNP &amp; Greens, so </a:t>
            </a:r>
            <a:r>
              <a:rPr lang="en-AU" sz="3600" i="1" dirty="0"/>
              <a:t>n</a:t>
            </a:r>
            <a:r>
              <a:rPr lang="en-AU" sz="3600" dirty="0"/>
              <a:t>=27) and the One Nation position (</a:t>
            </a:r>
            <a:r>
              <a:rPr lang="en-AU" sz="3600" i="1" dirty="0"/>
              <a:t>n</a:t>
            </a:r>
            <a:r>
              <a:rPr lang="en-AU" sz="3600" dirty="0"/>
              <a:t>=1) were sought in 2025. The NT Greens did not have a relevant spokesperson so the total sought was </a:t>
            </a:r>
            <a:r>
              <a:rPr lang="en-AU" sz="3600" i="1" dirty="0"/>
              <a:t>n</a:t>
            </a:r>
            <a:r>
              <a:rPr lang="en-AU" sz="3600" dirty="0"/>
              <a:t>=27. </a:t>
            </a:r>
            <a:r>
              <a:rPr lang="en-AU" sz="3600" i="1" dirty="0">
                <a:solidFill>
                  <a:srgbClr val="FF0000"/>
                </a:solidFill>
              </a:rPr>
              <a:t>n=</a:t>
            </a:r>
            <a:r>
              <a:rPr lang="en-AU" sz="3600" dirty="0">
                <a:solidFill>
                  <a:srgbClr val="FF0000"/>
                </a:solidFill>
              </a:rPr>
              <a:t>21 responses (78%) </a:t>
            </a:r>
            <a:r>
              <a:rPr lang="en-AU" sz="3600" dirty="0"/>
              <a:t>were received (for party details, refer to </a:t>
            </a:r>
            <a:r>
              <a:rPr lang="en-AU" sz="3600" u="sng" dirty="0"/>
              <a:t>aprj.com.au</a:t>
            </a:r>
            <a:r>
              <a:rPr lang="en-AU" sz="3600" dirty="0"/>
              <a:t>). </a:t>
            </a:r>
          </a:p>
          <a:p>
            <a:pPr>
              <a:lnSpc>
                <a:spcPct val="120000"/>
              </a:lnSpc>
            </a:pPr>
            <a:endParaRPr lang="en-AU" sz="3600" dirty="0"/>
          </a:p>
        </p:txBody>
      </p:sp>
    </p:spTree>
    <p:extLst>
      <p:ext uri="{BB962C8B-B14F-4D97-AF65-F5344CB8AC3E}">
        <p14:creationId xmlns:p14="http://schemas.microsoft.com/office/powerpoint/2010/main" val="342745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2B844-AAB7-B7E8-53D6-C2099050B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B13981-C585-19CC-443C-9A2D7A4864DE}"/>
              </a:ext>
            </a:extLst>
          </p:cNvPr>
          <p:cNvSpPr>
            <a:spLocks noGrp="1"/>
          </p:cNvSpPr>
          <p:nvPr>
            <p:ph type="title"/>
          </p:nvPr>
        </p:nvSpPr>
        <p:spPr>
          <a:xfrm>
            <a:off x="1828801" y="0"/>
            <a:ext cx="5696712" cy="748144"/>
          </a:xfrm>
        </p:spPr>
        <p:txBody>
          <a:bodyPr>
            <a:normAutofit/>
          </a:bodyPr>
          <a:lstStyle/>
          <a:p>
            <a:r>
              <a:rPr lang="en-AU" b="1" dirty="0">
                <a:latin typeface="+mn-lt"/>
              </a:rPr>
              <a:t>Govt positions on JR (2)</a:t>
            </a:r>
          </a:p>
        </p:txBody>
      </p:sp>
      <p:sp>
        <p:nvSpPr>
          <p:cNvPr id="3" name="Content Placeholder 2">
            <a:extLst>
              <a:ext uri="{FF2B5EF4-FFF2-40B4-BE49-F238E27FC236}">
                <a16:creationId xmlns:a16="http://schemas.microsoft.com/office/drawing/2014/main" id="{2250C93F-2A8F-D6A7-9EF8-0EC4DCF9EB3C}"/>
              </a:ext>
            </a:extLst>
          </p:cNvPr>
          <p:cNvSpPr>
            <a:spLocks noGrp="1"/>
          </p:cNvSpPr>
          <p:nvPr>
            <p:ph idx="1"/>
          </p:nvPr>
        </p:nvSpPr>
        <p:spPr>
          <a:xfrm>
            <a:off x="1408176" y="563752"/>
            <a:ext cx="10783824" cy="6294247"/>
          </a:xfrm>
        </p:spPr>
        <p:txBody>
          <a:bodyPr>
            <a:noAutofit/>
          </a:bodyPr>
          <a:lstStyle/>
          <a:p>
            <a:pPr marL="0" indent="0">
              <a:lnSpc>
                <a:spcPct val="120000"/>
              </a:lnSpc>
              <a:buNone/>
            </a:pPr>
            <a:r>
              <a:rPr lang="en-AU" sz="3600" b="1" dirty="0">
                <a:solidFill>
                  <a:schemeClr val="bg1"/>
                </a:solidFill>
              </a:rPr>
              <a:t>    Findings: </a:t>
            </a:r>
          </a:p>
          <a:p>
            <a:pPr lvl="1">
              <a:lnSpc>
                <a:spcPct val="120000"/>
              </a:lnSpc>
            </a:pPr>
            <a:r>
              <a:rPr lang="en-AU" sz="3600" dirty="0"/>
              <a:t>All but one party spoke positively about JR</a:t>
            </a:r>
          </a:p>
          <a:p>
            <a:pPr lvl="1">
              <a:lnSpc>
                <a:spcPct val="120000"/>
              </a:lnSpc>
            </a:pPr>
            <a:r>
              <a:rPr lang="en-AU" sz="3600" dirty="0"/>
              <a:t>All parties positive about the need for crime prevention, early intervention &amp; JR-type initiatives</a:t>
            </a:r>
          </a:p>
          <a:p>
            <a:pPr lvl="1">
              <a:lnSpc>
                <a:spcPct val="120000"/>
              </a:lnSpc>
            </a:pPr>
            <a:r>
              <a:rPr lang="en-AU" sz="3600" dirty="0"/>
              <a:t>76% of parties mentioned the overrepresentation of First Nations people in the CJS &amp; closing the gap</a:t>
            </a:r>
          </a:p>
          <a:p>
            <a:pPr lvl="1">
              <a:lnSpc>
                <a:spcPct val="120000"/>
              </a:lnSpc>
            </a:pPr>
            <a:r>
              <a:rPr lang="en-AU" sz="3600" dirty="0"/>
              <a:t>One party identified as ‘tough-on-crime’; six parties mentioned being against ‘tough-on-crime’ or for ‘smart-on-crime’; &amp; 13 parties unclear (but not ‘soft’)</a:t>
            </a:r>
          </a:p>
          <a:p>
            <a:pPr>
              <a:lnSpc>
                <a:spcPct val="120000"/>
              </a:lnSpc>
            </a:pPr>
            <a:endParaRPr lang="en-AU" sz="3600" dirty="0"/>
          </a:p>
        </p:txBody>
      </p:sp>
    </p:spTree>
    <p:extLst>
      <p:ext uri="{BB962C8B-B14F-4D97-AF65-F5344CB8AC3E}">
        <p14:creationId xmlns:p14="http://schemas.microsoft.com/office/powerpoint/2010/main" val="2141001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4628</TotalTime>
  <Words>2109</Words>
  <Application>Microsoft Office PowerPoint</Application>
  <PresentationFormat>Widescreen</PresentationFormat>
  <Paragraphs>169</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Office Theme</vt:lpstr>
      <vt:lpstr>The Politics of Justice Reinvestment in Australia</vt:lpstr>
      <vt:lpstr>PowerPoint Presentation</vt:lpstr>
      <vt:lpstr>Overview</vt:lpstr>
      <vt:lpstr>The downward spiral to prison</vt:lpstr>
      <vt:lpstr>‘Justice reinvestment’ (JR) original definition</vt:lpstr>
      <vt:lpstr>Differences in JIRAD application</vt:lpstr>
      <vt:lpstr>Justice investment, reinvestment and diversion (JIRAD)</vt:lpstr>
      <vt:lpstr>Govt positions on JR (1)</vt:lpstr>
      <vt:lpstr>Govt positions on JR (2)</vt:lpstr>
      <vt:lpstr>JR and community safety</vt:lpstr>
      <vt:lpstr>The upward spiral to reintegration</vt:lpstr>
      <vt:lpstr>Three political issues</vt:lpstr>
      <vt:lpstr>Issue 1: No reallocation from prisons/police</vt:lpstr>
      <vt:lpstr>Issue 1 (cont.): No reallocation from prisons/police</vt:lpstr>
      <vt:lpstr>Issue 2: Strengths a gap in the literature </vt:lpstr>
      <vt:lpstr>Issue 2 (cont.): Strengths a gap in the literature </vt:lpstr>
      <vt:lpstr>Issue 2 (cont.): Strengths a gap in the literature </vt:lpstr>
      <vt:lpstr>Issue 3: No ongoing reinvestment of savings</vt:lpstr>
      <vt:lpstr>Conclusion</vt:lpstr>
      <vt:lpstr>PowerPoint Presentation</vt:lpstr>
      <vt:lpstr>Selected references</vt:lpstr>
      <vt:lpstr>Selected references (cont.)</vt:lpstr>
      <vt:lpstr>Selected references (cont.)</vt:lpstr>
      <vt:lpstr>Image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Cameron Russell</dc:creator>
  <cp:lastModifiedBy>Cameron Russell</cp:lastModifiedBy>
  <cp:revision>26</cp:revision>
  <dcterms:created xsi:type="dcterms:W3CDTF">2025-10-14T08:45:48Z</dcterms:created>
  <dcterms:modified xsi:type="dcterms:W3CDTF">2025-11-23T07:16:19Z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2594413</vt:lpwstr>
  </property>
  <property fmtid="{D5CDD505-2E9C-101B-9397-08002B2CF9AE}" name="NXPowerLiteSettings" pid="3">
    <vt:lpwstr>E700052003A000</vt:lpwstr>
  </property>
  <property fmtid="{D5CDD505-2E9C-101B-9397-08002B2CF9AE}" name="NXPowerLiteVersion" pid="4">
    <vt:lpwstr>D9.1.7</vt:lpwstr>
  </property>
</Properties>
</file>